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75" r:id="rId3"/>
    <p:sldId id="270" r:id="rId4"/>
    <p:sldId id="274" r:id="rId5"/>
    <p:sldId id="298" r:id="rId6"/>
    <p:sldId id="299" r:id="rId7"/>
    <p:sldId id="301" r:id="rId8"/>
    <p:sldId id="282" r:id="rId9"/>
    <p:sldId id="300" r:id="rId10"/>
    <p:sldId id="295" r:id="rId11"/>
    <p:sldId id="294" r:id="rId12"/>
    <p:sldId id="285" r:id="rId13"/>
    <p:sldId id="265" r:id="rId14"/>
    <p:sldId id="283" r:id="rId15"/>
    <p:sldId id="296" r:id="rId16"/>
    <p:sldId id="293" r:id="rId17"/>
    <p:sldId id="297" r:id="rId18"/>
  </p:sldIdLst>
  <p:sldSz cx="9144000" cy="6858000" type="screen4x3"/>
  <p:notesSz cx="6888163" cy="100203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A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836" autoAdjust="0"/>
  </p:normalViewPr>
  <p:slideViewPr>
    <p:cSldViewPr>
      <p:cViewPr varScale="1">
        <p:scale>
          <a:sx n="62" d="100"/>
          <a:sy n="62" d="100"/>
        </p:scale>
        <p:origin x="1200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enningBo\AppData\Local\Packages\Microsoft.MicrosoftEdge_8wekyb3d8bbwe\TempState\Downloads\Energiregnskab%20Ringk&#248;bing-Skjern%20Kommune%202017_0%20(1)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773581050142408"/>
          <c:y val="4.3226088071767851E-2"/>
          <c:w val="0.69597086016527954"/>
          <c:h val="0.8911088960540734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Grafer!$B$62</c:f>
              <c:strCache>
                <c:ptCount val="1"/>
                <c:pt idx="0">
                  <c:v>VE% Lokal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da-DK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Grafer!$C$60:$H$60</c:f>
              <c:numCache>
                <c:formatCode>General</c:formatCode>
                <c:ptCount val="6"/>
                <c:pt idx="0">
                  <c:v>2007</c:v>
                </c:pt>
                <c:pt idx="1">
                  <c:v>2009</c:v>
                </c:pt>
                <c:pt idx="2">
                  <c:v>2011</c:v>
                </c:pt>
                <c:pt idx="3">
                  <c:v>2013</c:v>
                </c:pt>
                <c:pt idx="4">
                  <c:v>2015</c:v>
                </c:pt>
                <c:pt idx="5">
                  <c:v>2017</c:v>
                </c:pt>
              </c:numCache>
            </c:numRef>
          </c:cat>
          <c:val>
            <c:numRef>
              <c:f>Grafer!$C$62:$H$62</c:f>
              <c:numCache>
                <c:formatCode>_(* #,##0.0_);_(* \(#,##0.0\);_(* "-"??_);_(@_)</c:formatCode>
                <c:ptCount val="6"/>
                <c:pt idx="0">
                  <c:v>20.827770975147832</c:v>
                </c:pt>
                <c:pt idx="1">
                  <c:v>23.026729521744038</c:v>
                </c:pt>
                <c:pt idx="2">
                  <c:v>34.140929452867248</c:v>
                </c:pt>
                <c:pt idx="3">
                  <c:v>43.51847895684373</c:v>
                </c:pt>
                <c:pt idx="4">
                  <c:v>58.546674887556534</c:v>
                </c:pt>
                <c:pt idx="5">
                  <c:v>65.562712959241637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02D-4455-AB13-5EC51D1DC3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94265496"/>
        <c:axId val="1"/>
      </c:barChart>
      <c:catAx>
        <c:axId val="3942654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da-DK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  <c:max val="70"/>
          <c:min val="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da-DK"/>
                  <a:t>VE%</a:t>
                </a:r>
              </a:p>
            </c:rich>
          </c:tx>
          <c:overlay val="0"/>
        </c:title>
        <c:numFmt formatCode="_(* #,##0.0_);_(* \(#,##0.0\);_(* &quot;-&quot;??_);_(@_)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da-DK"/>
          </a:p>
        </c:txPr>
        <c:crossAx val="39426549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4404561498778166"/>
          <c:y val="0.3818583196902367"/>
          <c:w val="0.16746681147615172"/>
          <c:h val="0.115172682622593"/>
        </c:manualLayout>
      </c:layout>
      <c:overlay val="0"/>
      <c:txPr>
        <a:bodyPr/>
        <a:lstStyle/>
        <a:p>
          <a:pPr>
            <a:defRPr sz="92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da-DK"/>
        </a:p>
      </c:txPr>
    </c:legend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da-DK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84871" cy="501015"/>
          </a:xfrm>
          <a:prstGeom prst="rect">
            <a:avLst/>
          </a:prstGeom>
        </p:spPr>
        <p:txBody>
          <a:bodyPr vert="horz" lIns="96604" tIns="48302" rIns="96604" bIns="48302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01698" y="1"/>
            <a:ext cx="2984871" cy="501015"/>
          </a:xfrm>
          <a:prstGeom prst="rect">
            <a:avLst/>
          </a:prstGeom>
        </p:spPr>
        <p:txBody>
          <a:bodyPr vert="horz" lIns="96604" tIns="48302" rIns="96604" bIns="48302" rtlCol="0"/>
          <a:lstStyle>
            <a:lvl1pPr algn="r">
              <a:defRPr sz="1300"/>
            </a:lvl1pPr>
          </a:lstStyle>
          <a:p>
            <a:fld id="{86D3E8E2-5CEC-4263-A84D-0082721C99C1}" type="datetimeFigureOut">
              <a:rPr lang="en-GB" smtClean="0"/>
              <a:t>23/09/2019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17547"/>
            <a:ext cx="2984871" cy="501015"/>
          </a:xfrm>
          <a:prstGeom prst="rect">
            <a:avLst/>
          </a:prstGeom>
        </p:spPr>
        <p:txBody>
          <a:bodyPr vert="horz" lIns="96604" tIns="48302" rIns="96604" bIns="48302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01698" y="9517547"/>
            <a:ext cx="2984871" cy="501015"/>
          </a:xfrm>
          <a:prstGeom prst="rect">
            <a:avLst/>
          </a:prstGeom>
        </p:spPr>
        <p:txBody>
          <a:bodyPr vert="horz" lIns="96604" tIns="48302" rIns="96604" bIns="48302" rtlCol="0" anchor="b"/>
          <a:lstStyle>
            <a:lvl1pPr algn="r">
              <a:defRPr sz="1300"/>
            </a:lvl1pPr>
          </a:lstStyle>
          <a:p>
            <a:fld id="{1CE5BB5A-81E5-4950-8070-B4B6BE735033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040814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84871" cy="501015"/>
          </a:xfrm>
          <a:prstGeom prst="rect">
            <a:avLst/>
          </a:prstGeom>
        </p:spPr>
        <p:txBody>
          <a:bodyPr vert="horz" lIns="96604" tIns="48302" rIns="96604" bIns="48302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1698" y="1"/>
            <a:ext cx="2984871" cy="501015"/>
          </a:xfrm>
          <a:prstGeom prst="rect">
            <a:avLst/>
          </a:prstGeom>
        </p:spPr>
        <p:txBody>
          <a:bodyPr vert="horz" lIns="96604" tIns="48302" rIns="96604" bIns="48302" rtlCol="0"/>
          <a:lstStyle>
            <a:lvl1pPr algn="r">
              <a:defRPr sz="1300"/>
            </a:lvl1pPr>
          </a:lstStyle>
          <a:p>
            <a:fld id="{8A0928E7-2166-4892-AB34-6DD93EC4F71B}" type="datetimeFigureOut">
              <a:rPr lang="en-GB" smtClean="0"/>
              <a:t>23/09/2019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04" tIns="48302" rIns="96604" bIns="48302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17" y="4759644"/>
            <a:ext cx="5510530" cy="4509135"/>
          </a:xfrm>
          <a:prstGeom prst="rect">
            <a:avLst/>
          </a:prstGeom>
        </p:spPr>
        <p:txBody>
          <a:bodyPr vert="horz" lIns="96604" tIns="48302" rIns="96604" bIns="4830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7547"/>
            <a:ext cx="2984871" cy="501015"/>
          </a:xfrm>
          <a:prstGeom prst="rect">
            <a:avLst/>
          </a:prstGeom>
        </p:spPr>
        <p:txBody>
          <a:bodyPr vert="horz" lIns="96604" tIns="48302" rIns="96604" bIns="48302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1698" y="9517547"/>
            <a:ext cx="2984871" cy="501015"/>
          </a:xfrm>
          <a:prstGeom prst="rect">
            <a:avLst/>
          </a:prstGeom>
        </p:spPr>
        <p:txBody>
          <a:bodyPr vert="horz" lIns="96604" tIns="48302" rIns="96604" bIns="48302" rtlCol="0" anchor="b"/>
          <a:lstStyle>
            <a:lvl1pPr algn="r">
              <a:defRPr sz="1300"/>
            </a:lvl1pPr>
          </a:lstStyle>
          <a:p>
            <a:fld id="{3E0B2DC8-0AEC-499B-9F15-10C6E4E7D250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011066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05139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1B132-4803-4B7B-A9D7-C182F7AC6E30}" type="datetime1">
              <a:rPr lang="en-GB" smtClean="0"/>
              <a:t>23/09/2019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C55EDE-3450-4071-B9A4-C854568D621C}" type="slidenum">
              <a:rPr lang="en-GB" smtClean="0"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5816" y="260648"/>
            <a:ext cx="5770984" cy="850106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917031"/>
          </a:xfr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/>
            </a:lvl1pPr>
            <a:lvl2pPr marL="742950" indent="-28575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9B0D8-3728-442F-8D03-94EC9B21F1E1}" type="datetime1">
              <a:rPr lang="en-GB" smtClean="0"/>
              <a:t>23/09/2019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C55EDE-3450-4071-B9A4-C854568D621C}" type="slidenum">
              <a:rPr lang="en-GB" smtClean="0"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378904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3568" y="2132856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E9951-D71F-4482-8B2F-AB8BF075E88A}" type="datetime1">
              <a:rPr lang="en-GB" smtClean="0"/>
              <a:t>23/09/2019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C55EDE-3450-4071-B9A4-C854568D621C}" type="slidenum">
              <a:rPr lang="en-GB" smtClean="0"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5896" y="274638"/>
            <a:ext cx="5050904" cy="1143000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133056"/>
          </a:xfr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 sz="2800"/>
            </a:lvl1pPr>
            <a:lvl2pPr marL="742950" indent="-285750">
              <a:buFontTx/>
              <a:buBlip>
                <a:blip r:embed="rId2"/>
              </a:buBlip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A57E9-DCEF-4584-B3C5-BDEEC6EE2622}" type="datetime1">
              <a:rPr lang="en-GB" smtClean="0"/>
              <a:t>23/09/2019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C55EDE-3450-4071-B9A4-C854568D621C}" type="slidenum">
              <a:rPr lang="en-GB" smtClean="0"/>
              <a:t>‹nr.›</a:t>
            </a:fld>
            <a:endParaRPr lang="en-GB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44008" y="1600200"/>
            <a:ext cx="4038600" cy="4133056"/>
          </a:xfr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 sz="2800"/>
            </a:lvl1pPr>
            <a:lvl2pPr marL="742950" indent="-285750">
              <a:buFontTx/>
              <a:buBlip>
                <a:blip r:embed="rId2"/>
              </a:buBlip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ACACE-54BB-4EF0-9216-F7823E1B7C43}" type="datetime1">
              <a:rPr lang="en-GB" smtClean="0"/>
              <a:t>23/09/2019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C55EDE-3450-4071-B9A4-C854568D621C}" type="slidenum">
              <a:rPr lang="en-GB" smtClean="0"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9A4D3-A586-4BEA-BE95-8CB5F1BE2177}" type="datetime1">
              <a:rPr lang="en-GB" smtClean="0"/>
              <a:t>23/09/2019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C55EDE-3450-4071-B9A4-C854568D621C}" type="slidenum">
              <a:rPr lang="en-GB" smtClean="0"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412775"/>
            <a:ext cx="5486400" cy="33147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64DAF-D19D-45E3-A017-8C41F27627BF}" type="datetime1">
              <a:rPr lang="en-GB" smtClean="0"/>
              <a:t>23/09/2019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C55EDE-3450-4071-B9A4-C854568D621C}" type="slidenum">
              <a:rPr lang="en-GB" smtClean="0"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36B07-83C8-4AFB-91DB-D1072E0DFE7D}" type="datetime1">
              <a:rPr lang="en-GB" smtClean="0"/>
              <a:t>23/09/2019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C55EDE-3450-4071-B9A4-C854568D621C}" type="slidenum">
              <a:rPr lang="en-GB" smtClean="0"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C1514-FC2C-4E49-943B-16B57C0BE200}" type="datetime1">
              <a:rPr lang="en-GB" smtClean="0"/>
              <a:t>23/09/2019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C55EDE-3450-4071-B9A4-C854568D621C}" type="slidenum">
              <a:rPr lang="en-GB" smtClean="0"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/>
              <a:t>Name - Date</a:t>
            </a:r>
          </a:p>
        </p:txBody>
      </p:sp>
      <p:pic>
        <p:nvPicPr>
          <p:cNvPr id="9" name="Picture 8" descr="renewable-energyPNG.png"/>
          <p:cNvPicPr>
            <a:picLocks noChangeAspect="1"/>
          </p:cNvPicPr>
          <p:nvPr userDrawn="1"/>
        </p:nvPicPr>
        <p:blipFill>
          <a:blip r:embed="rId11" cstate="print"/>
          <a:stretch>
            <a:fillRect/>
          </a:stretch>
        </p:blipFill>
        <p:spPr>
          <a:xfrm>
            <a:off x="1994165" y="5580042"/>
            <a:ext cx="6694170" cy="1126808"/>
          </a:xfrm>
          <a:prstGeom prst="rect">
            <a:avLst/>
          </a:prstGeom>
        </p:spPr>
      </p:pic>
      <p:pic>
        <p:nvPicPr>
          <p:cNvPr id="10" name="Picture 9" descr="Co-power-logo-taglinePNG.png"/>
          <p:cNvPicPr>
            <a:picLocks noChangeAspect="1"/>
          </p:cNvPicPr>
          <p:nvPr userDrawn="1"/>
        </p:nvPicPr>
        <p:blipFill>
          <a:blip r:embed="rId12" cstate="print"/>
          <a:stretch>
            <a:fillRect/>
          </a:stretch>
        </p:blipFill>
        <p:spPr>
          <a:xfrm>
            <a:off x="539552" y="332656"/>
            <a:ext cx="3006090" cy="10668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5" r:id="rId5"/>
    <p:sldLayoutId id="2147483656" r:id="rId6"/>
    <p:sldLayoutId id="2147483657" r:id="rId7"/>
    <p:sldLayoutId id="2147483658" r:id="rId8"/>
    <p:sldLayoutId id="2147483659" r:id="rId9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Blip>
          <a:blip r:embed="rId13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Tx/>
        <a:buBlip>
          <a:blip r:embed="rId13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Tx/>
        <a:buBlip>
          <a:blip r:embed="rId13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5" Type="http://schemas.openxmlformats.org/officeDocument/2006/relationships/oleObject" Target="../embeddings/oleObject1.bin"/><Relationship Id="rId4" Type="http://schemas.openxmlformats.org/officeDocument/2006/relationships/hyperlink" Target="http://www.communitypower.eu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6.jpe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henningbomadsen@gmail.com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.png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44824"/>
            <a:ext cx="7772400" cy="2041375"/>
          </a:xfrm>
        </p:spPr>
        <p:txBody>
          <a:bodyPr>
            <a:normAutofit fontScale="90000"/>
          </a:bodyPr>
          <a:lstStyle/>
          <a:p>
            <a:r>
              <a:rPr lang="da-DK" sz="4800" b="1" dirty="0">
                <a:solidFill>
                  <a:schemeClr val="tx2">
                    <a:lumMod val="50000"/>
                  </a:schemeClr>
                </a:solidFill>
              </a:rPr>
              <a:t>Community ownership of RE in Ringkøbing-Skjern </a:t>
            </a:r>
            <a:r>
              <a:rPr lang="da-DK" sz="4800" b="1" dirty="0" err="1">
                <a:solidFill>
                  <a:schemeClr val="tx2">
                    <a:lumMod val="50000"/>
                  </a:schemeClr>
                </a:solidFill>
              </a:rPr>
              <a:t>Municipality</a:t>
            </a:r>
            <a:r>
              <a:rPr lang="da-DK" sz="4800" b="1" dirty="0">
                <a:solidFill>
                  <a:schemeClr val="tx2">
                    <a:lumMod val="50000"/>
                  </a:schemeClr>
                </a:solidFill>
              </a:rPr>
              <a:t> and the framework</a:t>
            </a:r>
            <a:endParaRPr lang="en-GB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43608" y="3886200"/>
            <a:ext cx="7056784" cy="1752600"/>
          </a:xfrm>
        </p:spPr>
        <p:txBody>
          <a:bodyPr>
            <a:normAutofit/>
          </a:bodyPr>
          <a:lstStyle/>
          <a:p>
            <a:endParaRPr lang="da-DK" sz="400" b="1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US" sz="2800" b="1" dirty="0">
                <a:solidFill>
                  <a:schemeClr val="tx2">
                    <a:lumMod val="50000"/>
                  </a:schemeClr>
                </a:solidFill>
              </a:rPr>
              <a:t>West Jutland Energy and Environment Association</a:t>
            </a:r>
            <a:endParaRPr lang="da-DK" sz="2800" b="1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da-DK" sz="2800" b="1" dirty="0">
                <a:solidFill>
                  <a:schemeClr val="tx2">
                    <a:lumMod val="50000"/>
                  </a:schemeClr>
                </a:solidFill>
              </a:rPr>
              <a:t>Alliancen for Community Power in Denmark</a:t>
            </a:r>
            <a:endParaRPr lang="en-US" sz="2800" dirty="0">
              <a:hlinkClick r:id="rId4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79512" y="6381328"/>
            <a:ext cx="2895600" cy="365125"/>
          </a:xfrm>
        </p:spPr>
        <p:txBody>
          <a:bodyPr/>
          <a:lstStyle/>
          <a:p>
            <a:r>
              <a:rPr lang="en-GB" sz="900" dirty="0">
                <a:solidFill>
                  <a:schemeClr val="tx1"/>
                </a:solidFill>
              </a:rPr>
              <a:t>Name - Date</a:t>
            </a:r>
            <a:r>
              <a:rPr lang="en-GB" dirty="0"/>
              <a:t>	</a:t>
            </a:r>
            <a:endParaRPr lang="en-GB" dirty="0">
              <a:solidFill>
                <a:schemeClr val="tx1"/>
              </a:solidFill>
            </a:endParaRPr>
          </a:p>
        </p:txBody>
      </p:sp>
      <p:graphicFrame>
        <p:nvGraphicFramePr>
          <p:cNvPr id="6" name="Objekt 5">
            <a:extLst>
              <a:ext uri="{FF2B5EF4-FFF2-40B4-BE49-F238E27FC236}">
                <a16:creationId xmlns:a16="http://schemas.microsoft.com/office/drawing/2014/main" id="{8060D3CF-5090-42CC-99A8-1983F47690C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18782484"/>
              </p:ext>
            </p:extLst>
          </p:nvPr>
        </p:nvGraphicFramePr>
        <p:xfrm>
          <a:off x="7164288" y="332656"/>
          <a:ext cx="1135080" cy="11462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9" r:id="rId5" imgW="2857899" imgH="2819794" progId="">
                  <p:embed/>
                </p:oleObj>
              </mc:Choice>
              <mc:Fallback>
                <p:oleObj r:id="rId5" imgW="2857899" imgH="2819794" progId="">
                  <p:embed/>
                  <p:pic>
                    <p:nvPicPr>
                      <p:cNvPr id="5" name="Objekt 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164288" y="332656"/>
                        <a:ext cx="1135080" cy="11462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BA49EC-B81A-403F-B666-619BF0DFB8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Local Danish </a:t>
            </a:r>
            <a:r>
              <a:rPr lang="da-DK" dirty="0" err="1"/>
              <a:t>examples</a:t>
            </a:r>
            <a:r>
              <a:rPr lang="da-DK" dirty="0"/>
              <a:t> </a:t>
            </a:r>
          </a:p>
        </p:txBody>
      </p:sp>
      <p:pic>
        <p:nvPicPr>
          <p:cNvPr id="6" name="Pladsholder til indhold 5">
            <a:extLst>
              <a:ext uri="{FF2B5EF4-FFF2-40B4-BE49-F238E27FC236}">
                <a16:creationId xmlns:a16="http://schemas.microsoft.com/office/drawing/2014/main" id="{5D88F37D-B752-4781-ADF9-5EB3F8DD12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788" y="1600200"/>
            <a:ext cx="6962423" cy="3916363"/>
          </a:xfrm>
        </p:spPr>
      </p:pic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A9A62E52-215F-4880-8D16-1E29BDE2B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45200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4DB803-AF3D-41A2-8299-30495FC396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Local Danish </a:t>
            </a:r>
            <a:r>
              <a:rPr lang="da-DK" dirty="0" err="1"/>
              <a:t>examples</a:t>
            </a:r>
            <a:r>
              <a:rPr lang="da-DK" dirty="0"/>
              <a:t> 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F8E0AED-1A7E-443B-AAA2-0A2B584B66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sz="3800" dirty="0" err="1">
                <a:solidFill>
                  <a:srgbClr val="7030A0"/>
                </a:solidFill>
              </a:rPr>
              <a:t>Hvide</a:t>
            </a:r>
            <a:r>
              <a:rPr lang="en-US" sz="3800" dirty="0">
                <a:solidFill>
                  <a:srgbClr val="7030A0"/>
                </a:solidFill>
              </a:rPr>
              <a:t> Sande </a:t>
            </a:r>
          </a:p>
          <a:p>
            <a:endParaRPr lang="en-US" dirty="0">
              <a:solidFill>
                <a:srgbClr val="7030A0"/>
              </a:solidFill>
            </a:endParaRPr>
          </a:p>
          <a:p>
            <a:r>
              <a:rPr lang="en-US" dirty="0">
                <a:solidFill>
                  <a:srgbClr val="7030A0"/>
                </a:solidFill>
              </a:rPr>
              <a:t>The three wind turbines at </a:t>
            </a:r>
            <a:r>
              <a:rPr lang="en-US" dirty="0" err="1">
                <a:solidFill>
                  <a:srgbClr val="7030A0"/>
                </a:solidFill>
              </a:rPr>
              <a:t>Hvide</a:t>
            </a:r>
            <a:r>
              <a:rPr lang="en-US" dirty="0">
                <a:solidFill>
                  <a:srgbClr val="7030A0"/>
                </a:solidFill>
              </a:rPr>
              <a:t> Sande </a:t>
            </a:r>
            <a:r>
              <a:rPr lang="en-US" dirty="0" err="1">
                <a:solidFill>
                  <a:srgbClr val="7030A0"/>
                </a:solidFill>
              </a:rPr>
              <a:t>Nordhavn</a:t>
            </a:r>
            <a:r>
              <a:rPr lang="en-US" dirty="0">
                <a:solidFill>
                  <a:srgbClr val="7030A0"/>
                </a:solidFill>
              </a:rPr>
              <a:t> were established by the “Foundation </a:t>
            </a:r>
            <a:r>
              <a:rPr lang="en-US" dirty="0" err="1">
                <a:solidFill>
                  <a:srgbClr val="7030A0"/>
                </a:solidFill>
              </a:rPr>
              <a:t>Hvide</a:t>
            </a:r>
            <a:r>
              <a:rPr lang="en-US" dirty="0">
                <a:solidFill>
                  <a:srgbClr val="7030A0"/>
                </a:solidFill>
              </a:rPr>
              <a:t> Sande Business Development”, founded by the </a:t>
            </a:r>
            <a:r>
              <a:rPr lang="en-US" dirty="0" err="1">
                <a:solidFill>
                  <a:srgbClr val="7030A0"/>
                </a:solidFill>
              </a:rPr>
              <a:t>Holmsland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Klit</a:t>
            </a:r>
            <a:r>
              <a:rPr lang="en-US" dirty="0">
                <a:solidFill>
                  <a:srgbClr val="7030A0"/>
                </a:solidFill>
              </a:rPr>
              <a:t> Tourist Association. The turbines’ owners pay high land rent to </a:t>
            </a:r>
            <a:r>
              <a:rPr lang="en-US" dirty="0" err="1">
                <a:solidFill>
                  <a:srgbClr val="7030A0"/>
                </a:solidFill>
              </a:rPr>
              <a:t>Hvide</a:t>
            </a:r>
            <a:r>
              <a:rPr lang="en-US" dirty="0">
                <a:solidFill>
                  <a:srgbClr val="7030A0"/>
                </a:solidFill>
              </a:rPr>
              <a:t> Sande </a:t>
            </a:r>
            <a:r>
              <a:rPr lang="en-US" dirty="0" err="1">
                <a:solidFill>
                  <a:srgbClr val="7030A0"/>
                </a:solidFill>
              </a:rPr>
              <a:t>Harbour</a:t>
            </a:r>
            <a:r>
              <a:rPr lang="en-US" dirty="0">
                <a:solidFill>
                  <a:srgbClr val="7030A0"/>
                </a:solidFill>
              </a:rPr>
              <a:t> and this rental income is used to co-finance new port facilities. The power produced by the wind turbines is approximately 45,000 MWh per year. The turbines contribute to reaching </a:t>
            </a:r>
            <a:r>
              <a:rPr lang="en-US" dirty="0" err="1">
                <a:solidFill>
                  <a:srgbClr val="7030A0"/>
                </a:solidFill>
              </a:rPr>
              <a:t>Ringkoebing-Skjern</a:t>
            </a:r>
            <a:r>
              <a:rPr lang="en-US" dirty="0">
                <a:solidFill>
                  <a:srgbClr val="7030A0"/>
                </a:solidFill>
              </a:rPr>
              <a:t> municipality’s goal of becoming </a:t>
            </a:r>
            <a:r>
              <a:rPr lang="en-US" dirty="0" err="1">
                <a:solidFill>
                  <a:srgbClr val="7030A0"/>
                </a:solidFill>
              </a:rPr>
              <a:t>selfsufficient</a:t>
            </a:r>
            <a:r>
              <a:rPr lang="en-US" dirty="0">
                <a:solidFill>
                  <a:srgbClr val="7030A0"/>
                </a:solidFill>
              </a:rPr>
              <a:t> in renewable energy by 2020.</a:t>
            </a:r>
          </a:p>
          <a:p>
            <a:pPr marL="0" indent="0">
              <a:buNone/>
            </a:pPr>
            <a:endParaRPr lang="en-US" dirty="0">
              <a:solidFill>
                <a:srgbClr val="7030A0"/>
              </a:solidFill>
            </a:endParaRPr>
          </a:p>
          <a:p>
            <a:r>
              <a:rPr lang="en-US" dirty="0">
                <a:solidFill>
                  <a:srgbClr val="7030A0"/>
                </a:solidFill>
              </a:rPr>
              <a:t>Several local actors established a nonprofit fund which helped tackle the issue of the community´s energy independence</a:t>
            </a:r>
            <a:r>
              <a:rPr lang="en-US" b="1" dirty="0">
                <a:solidFill>
                  <a:srgbClr val="FF0000"/>
                </a:solidFill>
              </a:rPr>
              <a:t>. The obligation to make non-profit use of surpluses was the key in persuading the population to agree to this scheme.</a:t>
            </a:r>
            <a:r>
              <a:rPr lang="en-US" dirty="0">
                <a:solidFill>
                  <a:srgbClr val="7030A0"/>
                </a:solidFill>
              </a:rPr>
              <a:t> The three wind turbines demanded an investment of €12.2m, 20 % of which was paid by 400 co-operative local stakeholders.</a:t>
            </a:r>
          </a:p>
          <a:p>
            <a:r>
              <a:rPr lang="es-ES" dirty="0">
                <a:solidFill>
                  <a:srgbClr val="7030A0"/>
                </a:solidFill>
              </a:rPr>
              <a:t>The wind mills are now owned by the local district heating consumer cooperative and supplying both electricity and heating to the local community </a:t>
            </a:r>
            <a:br>
              <a:rPr lang="es-ES" dirty="0">
                <a:solidFill>
                  <a:srgbClr val="7030A0"/>
                </a:solidFill>
              </a:rPr>
            </a:br>
            <a:endParaRPr lang="da-DK" dirty="0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E12B7ACB-62EA-426C-B8C8-64F058B8D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75355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1754" y="1131094"/>
            <a:ext cx="7886700" cy="676275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br>
              <a:rPr lang="da-DK" dirty="0"/>
            </a:br>
            <a:br>
              <a:rPr lang="da-DK" dirty="0"/>
            </a:b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>
              <a:buNone/>
              <a:defRPr/>
            </a:pPr>
            <a:endParaRPr lang="da-DK" dirty="0"/>
          </a:p>
          <a:p>
            <a:pPr>
              <a:defRPr/>
            </a:pPr>
            <a:endParaRPr lang="da-DK" dirty="0"/>
          </a:p>
        </p:txBody>
      </p:sp>
      <p:graphicFrame>
        <p:nvGraphicFramePr>
          <p:cNvPr id="5124" name="Objekt 3"/>
          <p:cNvGraphicFramePr>
            <a:graphicFrameLocks noChangeAspect="1"/>
          </p:cNvGraphicFramePr>
          <p:nvPr/>
        </p:nvGraphicFramePr>
        <p:xfrm>
          <a:off x="914400" y="1229917"/>
          <a:ext cx="473869" cy="4786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1" r:id="rId3" imgW="2857899" imgH="2819794" progId="">
                  <p:embed/>
                </p:oleObj>
              </mc:Choice>
              <mc:Fallback>
                <p:oleObj r:id="rId3" imgW="2857899" imgH="2819794" progId="">
                  <p:embed/>
                  <p:pic>
                    <p:nvPicPr>
                      <p:cNvPr id="5124" name="Objek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229917"/>
                        <a:ext cx="473869" cy="478631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018" y="332656"/>
            <a:ext cx="8706336" cy="653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56664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>
                <a:solidFill>
                  <a:srgbClr val="7030A0"/>
                </a:solidFill>
              </a:rPr>
              <a:t>Nørhede-Hjortmose </a:t>
            </a:r>
            <a:r>
              <a:rPr lang="da-DK" dirty="0" err="1">
                <a:solidFill>
                  <a:srgbClr val="7030A0"/>
                </a:solidFill>
              </a:rPr>
              <a:t>wind</a:t>
            </a:r>
            <a:r>
              <a:rPr lang="da-DK" dirty="0">
                <a:solidFill>
                  <a:srgbClr val="7030A0"/>
                </a:solidFill>
              </a:rPr>
              <a:t> farm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da-DK" dirty="0"/>
              <a:t>22 Vestas-</a:t>
            </a:r>
            <a:r>
              <a:rPr lang="da-DK" dirty="0" err="1"/>
              <a:t>wind</a:t>
            </a:r>
            <a:r>
              <a:rPr lang="da-DK" dirty="0"/>
              <a:t> </a:t>
            </a:r>
            <a:r>
              <a:rPr lang="da-DK" dirty="0" err="1"/>
              <a:t>mills</a:t>
            </a:r>
            <a:r>
              <a:rPr lang="da-DK" dirty="0"/>
              <a:t> </a:t>
            </a:r>
            <a:r>
              <a:rPr lang="da-DK" dirty="0" err="1"/>
              <a:t>each</a:t>
            </a:r>
            <a:r>
              <a:rPr lang="da-DK" dirty="0"/>
              <a:t> 3,3 MW </a:t>
            </a:r>
            <a:r>
              <a:rPr lang="da-DK" dirty="0" err="1"/>
              <a:t>delivered</a:t>
            </a:r>
            <a:r>
              <a:rPr lang="da-DK" dirty="0"/>
              <a:t> from </a:t>
            </a:r>
            <a:r>
              <a:rPr lang="da-DK" dirty="0" err="1"/>
              <a:t>local</a:t>
            </a:r>
            <a:r>
              <a:rPr lang="da-DK" dirty="0"/>
              <a:t> </a:t>
            </a:r>
            <a:r>
              <a:rPr lang="da-DK" dirty="0" err="1"/>
              <a:t>factories</a:t>
            </a:r>
            <a:endParaRPr lang="da-DK" dirty="0"/>
          </a:p>
          <a:p>
            <a:r>
              <a:rPr lang="da-DK" dirty="0"/>
              <a:t>Mølleparken kan producere strøm nok til 57.000 husstande. Målt på produktionskapacitet er den Danmarks største.</a:t>
            </a:r>
          </a:p>
          <a:p>
            <a:r>
              <a:rPr lang="da-DK" dirty="0"/>
              <a:t>Investment </a:t>
            </a:r>
            <a:r>
              <a:rPr lang="da-DK" dirty="0" err="1"/>
              <a:t>including</a:t>
            </a:r>
            <a:r>
              <a:rPr lang="da-DK" dirty="0"/>
              <a:t> 20-years service agreement </a:t>
            </a:r>
            <a:r>
              <a:rPr lang="da-DK" dirty="0" err="1"/>
              <a:t>around</a:t>
            </a:r>
            <a:r>
              <a:rPr lang="da-DK" dirty="0"/>
              <a:t> 750 mio. kr. --  more than 100 million Euro.</a:t>
            </a:r>
          </a:p>
          <a:p>
            <a:r>
              <a:rPr lang="da-DK" dirty="0"/>
              <a:t>Wind </a:t>
            </a:r>
            <a:r>
              <a:rPr lang="da-DK" dirty="0" err="1"/>
              <a:t>mills</a:t>
            </a:r>
            <a:r>
              <a:rPr lang="da-DK" dirty="0"/>
              <a:t> was owned 80 pct. by 22 </a:t>
            </a:r>
            <a:r>
              <a:rPr lang="da-DK" dirty="0" err="1"/>
              <a:t>local</a:t>
            </a:r>
            <a:r>
              <a:rPr lang="da-DK" dirty="0"/>
              <a:t> investors</a:t>
            </a:r>
          </a:p>
          <a:p>
            <a:r>
              <a:rPr lang="da-DK" dirty="0"/>
              <a:t>20 pct. by </a:t>
            </a:r>
            <a:r>
              <a:rPr lang="da-DK" dirty="0" err="1"/>
              <a:t>local</a:t>
            </a:r>
            <a:r>
              <a:rPr lang="da-DK" dirty="0"/>
              <a:t> </a:t>
            </a:r>
            <a:r>
              <a:rPr lang="da-DK" dirty="0" err="1"/>
              <a:t>citizens</a:t>
            </a:r>
            <a:r>
              <a:rPr lang="da-DK" dirty="0"/>
              <a:t> </a:t>
            </a:r>
            <a:r>
              <a:rPr lang="da-DK" dirty="0" err="1"/>
              <a:t>living</a:t>
            </a:r>
            <a:r>
              <a:rPr lang="da-DK" dirty="0"/>
              <a:t> </a:t>
            </a:r>
            <a:r>
              <a:rPr lang="da-DK" dirty="0" err="1"/>
              <a:t>within</a:t>
            </a:r>
            <a:r>
              <a:rPr lang="da-DK" dirty="0"/>
              <a:t> 4,5 km </a:t>
            </a: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19207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>
                <a:solidFill>
                  <a:srgbClr val="7030A0"/>
                </a:solidFill>
              </a:rPr>
              <a:t>SOLAR CELLS   </a:t>
            </a:r>
            <a:br>
              <a:rPr lang="da-DK" dirty="0">
                <a:solidFill>
                  <a:srgbClr val="7030A0"/>
                </a:solidFill>
              </a:rPr>
            </a:br>
            <a:r>
              <a:rPr lang="da-DK" dirty="0">
                <a:solidFill>
                  <a:srgbClr val="7030A0"/>
                </a:solidFill>
              </a:rPr>
              <a:t>PV at Hjortmose 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a-DK" dirty="0"/>
              <a:t>31 km </a:t>
            </a:r>
            <a:r>
              <a:rPr lang="da-DK" dirty="0" err="1"/>
              <a:t>cables</a:t>
            </a:r>
            <a:r>
              <a:rPr lang="da-DK" dirty="0"/>
              <a:t> and 16,000 </a:t>
            </a:r>
            <a:r>
              <a:rPr lang="da-DK" dirty="0" err="1"/>
              <a:t>poles</a:t>
            </a:r>
            <a:r>
              <a:rPr lang="da-DK" dirty="0"/>
              <a:t> </a:t>
            </a:r>
          </a:p>
          <a:p>
            <a:r>
              <a:rPr lang="da-DK" dirty="0"/>
              <a:t>10 Investors </a:t>
            </a:r>
            <a:r>
              <a:rPr lang="da-DK" dirty="0" err="1"/>
              <a:t>each</a:t>
            </a:r>
            <a:r>
              <a:rPr lang="da-DK" dirty="0"/>
              <a:t> hold </a:t>
            </a:r>
            <a:r>
              <a:rPr lang="da-DK" dirty="0" err="1"/>
              <a:t>between</a:t>
            </a:r>
            <a:r>
              <a:rPr lang="da-DK" dirty="0"/>
              <a:t> 3 and 16 per cent. </a:t>
            </a:r>
          </a:p>
          <a:p>
            <a:r>
              <a:rPr lang="da-DK" dirty="0"/>
              <a:t>69,000 panels </a:t>
            </a:r>
            <a:r>
              <a:rPr lang="da-DK" dirty="0" err="1"/>
              <a:t>spread</a:t>
            </a:r>
            <a:r>
              <a:rPr lang="da-DK" dirty="0"/>
              <a:t> over 38 transformers </a:t>
            </a:r>
          </a:p>
          <a:p>
            <a:r>
              <a:rPr lang="da-DK" dirty="0"/>
              <a:t>Investment 125 million. </a:t>
            </a:r>
            <a:r>
              <a:rPr lang="da-DK" dirty="0" err="1"/>
              <a:t>kr</a:t>
            </a:r>
            <a:r>
              <a:rPr lang="da-DK" dirty="0"/>
              <a:t> </a:t>
            </a:r>
          </a:p>
          <a:p>
            <a:r>
              <a:rPr lang="da-DK" dirty="0" err="1"/>
              <a:t>Estimated</a:t>
            </a:r>
            <a:r>
              <a:rPr lang="da-DK" dirty="0"/>
              <a:t> </a:t>
            </a:r>
            <a:r>
              <a:rPr lang="da-DK" dirty="0" err="1"/>
              <a:t>production</a:t>
            </a:r>
            <a:r>
              <a:rPr lang="da-DK" dirty="0"/>
              <a:t>: ca. 17 million. kWh / </a:t>
            </a:r>
            <a:r>
              <a:rPr lang="da-DK" dirty="0" err="1"/>
              <a:t>year</a:t>
            </a:r>
            <a:endParaRPr lang="da-DK" dirty="0"/>
          </a:p>
          <a:p>
            <a:r>
              <a:rPr lang="da-DK" dirty="0"/>
              <a:t>2.7 per cent. of the </a:t>
            </a:r>
            <a:r>
              <a:rPr lang="da-DK" dirty="0" err="1"/>
              <a:t>municipality's</a:t>
            </a:r>
            <a:r>
              <a:rPr lang="da-DK" dirty="0"/>
              <a:t> </a:t>
            </a:r>
            <a:r>
              <a:rPr lang="da-DK" dirty="0" err="1"/>
              <a:t>electricity</a:t>
            </a:r>
            <a:r>
              <a:rPr lang="da-DK" dirty="0"/>
              <a:t> </a:t>
            </a:r>
            <a:r>
              <a:rPr lang="da-DK" dirty="0" err="1"/>
              <a:t>consumption</a:t>
            </a:r>
            <a:endParaRPr lang="da-DK" dirty="0"/>
          </a:p>
          <a:p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7037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35817D-EF34-40A4-AB9B-AFF84C37DE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5816" y="260648"/>
            <a:ext cx="5904656" cy="850106"/>
          </a:xfrm>
        </p:spPr>
        <p:txBody>
          <a:bodyPr/>
          <a:lstStyle/>
          <a:p>
            <a:r>
              <a:rPr lang="da-DK" sz="2800" dirty="0"/>
              <a:t>Solar </a:t>
            </a:r>
            <a:r>
              <a:rPr lang="da-DK" sz="2800" dirty="0" err="1"/>
              <a:t>District</a:t>
            </a:r>
            <a:r>
              <a:rPr lang="da-DK" sz="2800" dirty="0"/>
              <a:t> Heating </a:t>
            </a:r>
            <a:br>
              <a:rPr lang="da-DK" sz="2800" dirty="0"/>
            </a:br>
            <a:r>
              <a:rPr lang="da-DK" sz="2800" dirty="0"/>
              <a:t>(approx.110 </a:t>
            </a:r>
            <a:r>
              <a:rPr lang="da-DK" sz="2800" dirty="0" err="1"/>
              <a:t>plants</a:t>
            </a:r>
            <a:r>
              <a:rPr lang="da-DK" sz="2800" dirty="0"/>
              <a:t> in Denmark )</a:t>
            </a:r>
          </a:p>
        </p:txBody>
      </p:sp>
      <p:pic>
        <p:nvPicPr>
          <p:cNvPr id="6" name="Pladsholder til indhold 5">
            <a:extLst>
              <a:ext uri="{FF2B5EF4-FFF2-40B4-BE49-F238E27FC236}">
                <a16:creationId xmlns:a16="http://schemas.microsoft.com/office/drawing/2014/main" id="{A241EF38-8AAE-4422-9D64-B731339482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1091" y="1600200"/>
            <a:ext cx="5851269" cy="4388452"/>
          </a:xfrm>
        </p:spPr>
      </p:pic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359A4F0B-4E80-4F64-817D-25D4BC9DB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80741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E7B7E5-A610-4E33-9499-041044535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Benefits</a:t>
            </a:r>
            <a:r>
              <a:rPr lang="da-DK" dirty="0"/>
              <a:t> of Community Power 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5DCD9309-E2FE-4166-9684-9DE5C47FBC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Citizens and communities are involved and make decisions about their energy future.  More democracy. People take the POWER. </a:t>
            </a:r>
          </a:p>
          <a:p>
            <a:r>
              <a:rPr lang="en-US" dirty="0"/>
              <a:t>Stronger, healthier communities are created. Working together in a community and achieving a goal provides a sense of purpose, pride and achievement.</a:t>
            </a:r>
          </a:p>
          <a:p>
            <a:r>
              <a:rPr lang="en-US" dirty="0"/>
              <a:t>By mobilizing people community energy provides a valuable new source for the much-needed investment in renewables, storage and energy savings.</a:t>
            </a:r>
          </a:p>
          <a:p>
            <a:r>
              <a:rPr lang="en-US" dirty="0"/>
              <a:t>It raises awareness of locally generated and locally consumed renewable energy as well as promotes efficient use of energy. </a:t>
            </a:r>
          </a:p>
          <a:p>
            <a:r>
              <a:rPr lang="en-US" dirty="0"/>
              <a:t>This can ensure public support for renewable energy across Europe.</a:t>
            </a:r>
          </a:p>
          <a:p>
            <a:endParaRPr lang="en-US" dirty="0"/>
          </a:p>
          <a:p>
            <a:endParaRPr lang="da-DK" dirty="0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E2BD5F69-983F-4F4D-B289-149DB12AE3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71353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796054-7F22-4BAC-B3B5-C74D0ECFD4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6" name="Pladsholder til indhold 5">
            <a:extLst>
              <a:ext uri="{FF2B5EF4-FFF2-40B4-BE49-F238E27FC236}">
                <a16:creationId xmlns:a16="http://schemas.microsoft.com/office/drawing/2014/main" id="{118FE205-A4D1-4B98-8917-BA671B8843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788" y="1600200"/>
            <a:ext cx="6962423" cy="3916363"/>
          </a:xfrm>
        </p:spPr>
      </p:pic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66893A19-2478-4BFA-AC09-B8737959A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49331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15816" y="260648"/>
            <a:ext cx="5040560" cy="850106"/>
          </a:xfrm>
        </p:spPr>
        <p:txBody>
          <a:bodyPr/>
          <a:lstStyle/>
          <a:p>
            <a:r>
              <a:rPr lang="da-DK" dirty="0"/>
              <a:t>Henning Bo Madsen 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421087"/>
          </a:xfrm>
        </p:spPr>
        <p:txBody>
          <a:bodyPr>
            <a:normAutofit fontScale="92500"/>
          </a:bodyPr>
          <a:lstStyle/>
          <a:p>
            <a:pPr>
              <a:buFontTx/>
              <a:buChar char="-"/>
            </a:pPr>
            <a:r>
              <a:rPr lang="da-DK" dirty="0"/>
              <a:t>Work on </a:t>
            </a:r>
            <a:r>
              <a:rPr lang="da-DK" dirty="0" err="1"/>
              <a:t>energy</a:t>
            </a:r>
            <a:r>
              <a:rPr lang="da-DK" dirty="0"/>
              <a:t> / </a:t>
            </a:r>
            <a:r>
              <a:rPr lang="da-DK" dirty="0" err="1"/>
              <a:t>energy</a:t>
            </a:r>
            <a:r>
              <a:rPr lang="da-DK" dirty="0"/>
              <a:t> policy since 1979 </a:t>
            </a:r>
          </a:p>
          <a:p>
            <a:pPr marL="0" indent="0">
              <a:buNone/>
            </a:pPr>
            <a:r>
              <a:rPr lang="da-DK" sz="2600" dirty="0"/>
              <a:t>as a </a:t>
            </a:r>
            <a:r>
              <a:rPr lang="da-DK" sz="2600" dirty="0" err="1"/>
              <a:t>grassroot</a:t>
            </a:r>
            <a:r>
              <a:rPr lang="da-DK" sz="2600" dirty="0"/>
              <a:t> and in </a:t>
            </a:r>
            <a:r>
              <a:rPr lang="da-DK" sz="2600" dirty="0" err="1"/>
              <a:t>projects</a:t>
            </a:r>
            <a:r>
              <a:rPr lang="da-DK" sz="2600" dirty="0"/>
              <a:t> in </a:t>
            </a:r>
            <a:r>
              <a:rPr lang="da-DK" sz="2600" dirty="0" err="1"/>
              <a:t>municipalities</a:t>
            </a:r>
            <a:r>
              <a:rPr lang="da-DK" sz="2600" dirty="0"/>
              <a:t> and organisations.</a:t>
            </a:r>
            <a:br>
              <a:rPr lang="da-DK" dirty="0"/>
            </a:br>
            <a:r>
              <a:rPr lang="da-DK" dirty="0"/>
              <a:t>- </a:t>
            </a:r>
            <a:r>
              <a:rPr lang="da-DK" dirty="0" err="1"/>
              <a:t>Chairman</a:t>
            </a:r>
            <a:r>
              <a:rPr lang="da-DK" dirty="0"/>
              <a:t> of </a:t>
            </a:r>
            <a:r>
              <a:rPr lang="da-DK" i="1" dirty="0"/>
              <a:t>West </a:t>
            </a:r>
            <a:r>
              <a:rPr lang="da-DK" i="1" dirty="0" err="1"/>
              <a:t>Jutland</a:t>
            </a:r>
            <a:r>
              <a:rPr lang="da-DK" i="1" dirty="0"/>
              <a:t> Energy and Environment Association</a:t>
            </a:r>
            <a:r>
              <a:rPr lang="da-DK" dirty="0"/>
              <a:t> (</a:t>
            </a:r>
            <a:r>
              <a:rPr lang="da-DK" dirty="0" err="1"/>
              <a:t>local</a:t>
            </a:r>
            <a:r>
              <a:rPr lang="da-DK" dirty="0"/>
              <a:t> </a:t>
            </a:r>
            <a:r>
              <a:rPr lang="da-DK" dirty="0" err="1"/>
              <a:t>energy</a:t>
            </a:r>
            <a:r>
              <a:rPr lang="da-DK" dirty="0"/>
              <a:t> </a:t>
            </a:r>
            <a:r>
              <a:rPr lang="da-DK" dirty="0" err="1"/>
              <a:t>group</a:t>
            </a:r>
            <a:r>
              <a:rPr lang="da-DK" dirty="0"/>
              <a:t>) </a:t>
            </a:r>
            <a:br>
              <a:rPr lang="da-DK" dirty="0"/>
            </a:br>
            <a:r>
              <a:rPr lang="da-DK" dirty="0"/>
              <a:t>- </a:t>
            </a:r>
            <a:r>
              <a:rPr lang="da-DK" dirty="0" err="1"/>
              <a:t>Member</a:t>
            </a:r>
            <a:r>
              <a:rPr lang="da-DK" dirty="0"/>
              <a:t> of the </a:t>
            </a:r>
            <a:r>
              <a:rPr lang="da-DK" i="1" dirty="0"/>
              <a:t>Energy Council</a:t>
            </a:r>
            <a:r>
              <a:rPr lang="da-DK" dirty="0"/>
              <a:t> in Ringkøbing-Skjern</a:t>
            </a:r>
            <a:br>
              <a:rPr lang="da-DK" dirty="0"/>
            </a:br>
            <a:r>
              <a:rPr lang="da-DK" dirty="0"/>
              <a:t>- Board </a:t>
            </a:r>
            <a:r>
              <a:rPr lang="da-DK" dirty="0" err="1"/>
              <a:t>Member</a:t>
            </a:r>
            <a:r>
              <a:rPr lang="da-DK" dirty="0"/>
              <a:t> for </a:t>
            </a:r>
            <a:r>
              <a:rPr lang="da-DK" i="1" dirty="0"/>
              <a:t>Energy Service Jylland-Fyn </a:t>
            </a:r>
          </a:p>
          <a:p>
            <a:pPr marL="0" indent="0">
              <a:buNone/>
            </a:pPr>
            <a:r>
              <a:rPr lang="da-DK" dirty="0"/>
              <a:t>- Chair of Board for </a:t>
            </a:r>
            <a:r>
              <a:rPr lang="da-DK" i="1" dirty="0"/>
              <a:t>INFORSE Europe </a:t>
            </a:r>
            <a:endParaRPr lang="da-DK" sz="2400" i="1" dirty="0"/>
          </a:p>
          <a:p>
            <a:r>
              <a:rPr lang="en-US" sz="2400" dirty="0">
                <a:hlinkClick r:id="rId3"/>
              </a:rPr>
              <a:t>henningbomadsen@gmail.com</a:t>
            </a:r>
            <a:r>
              <a:rPr lang="en-US" sz="2400" dirty="0"/>
              <a:t> </a:t>
            </a:r>
            <a:endParaRPr lang="da-DK" sz="2400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5" name="Objekt 4">
            <a:extLst>
              <a:ext uri="{FF2B5EF4-FFF2-40B4-BE49-F238E27FC236}">
                <a16:creationId xmlns:a16="http://schemas.microsoft.com/office/drawing/2014/main" id="{298B99C7-B1B3-43DA-9CEF-6DF3E5EED1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67776668"/>
              </p:ext>
            </p:extLst>
          </p:nvPr>
        </p:nvGraphicFramePr>
        <p:xfrm>
          <a:off x="7812360" y="301860"/>
          <a:ext cx="1135080" cy="11462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1" r:id="rId4" imgW="2857899" imgH="2819794" progId="">
                  <p:embed/>
                </p:oleObj>
              </mc:Choice>
              <mc:Fallback>
                <p:oleObj r:id="rId4" imgW="2857899" imgH="2819794" progId="">
                  <p:embed/>
                  <p:pic>
                    <p:nvPicPr>
                      <p:cNvPr id="5" name="Objekt 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812360" y="301860"/>
                        <a:ext cx="1135080" cy="11462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112439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Danish </a:t>
            </a:r>
            <a:r>
              <a:rPr lang="da-DK" dirty="0" err="1"/>
              <a:t>experiences</a:t>
            </a:r>
            <a:r>
              <a:rPr lang="da-DK" dirty="0"/>
              <a:t> with </a:t>
            </a:r>
            <a:r>
              <a:rPr lang="da-DK" dirty="0" err="1"/>
              <a:t>community</a:t>
            </a:r>
            <a:r>
              <a:rPr lang="da-DK" dirty="0"/>
              <a:t> </a:t>
            </a:r>
            <a:r>
              <a:rPr lang="da-DK" dirty="0" err="1"/>
              <a:t>ownership</a:t>
            </a:r>
            <a:r>
              <a:rPr lang="da-DK" dirty="0"/>
              <a:t> 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27707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da-DK" dirty="0" err="1">
                <a:solidFill>
                  <a:srgbClr val="7030A0"/>
                </a:solidFill>
              </a:rPr>
              <a:t>Once</a:t>
            </a:r>
            <a:r>
              <a:rPr lang="da-DK" dirty="0">
                <a:solidFill>
                  <a:srgbClr val="7030A0"/>
                </a:solidFill>
              </a:rPr>
              <a:t> upon a time </a:t>
            </a:r>
          </a:p>
          <a:p>
            <a:r>
              <a:rPr lang="da-DK" dirty="0"/>
              <a:t>all </a:t>
            </a:r>
            <a:r>
              <a:rPr lang="da-DK" dirty="0" err="1"/>
              <a:t>electricity</a:t>
            </a:r>
            <a:r>
              <a:rPr lang="da-DK" dirty="0"/>
              <a:t> </a:t>
            </a:r>
            <a:r>
              <a:rPr lang="da-DK" dirty="0" err="1"/>
              <a:t>utilities</a:t>
            </a:r>
            <a:r>
              <a:rPr lang="da-DK" dirty="0"/>
              <a:t> </a:t>
            </a:r>
            <a:r>
              <a:rPr lang="da-DK" dirty="0" err="1"/>
              <a:t>were</a:t>
            </a:r>
            <a:r>
              <a:rPr lang="da-DK" dirty="0"/>
              <a:t> </a:t>
            </a:r>
            <a:r>
              <a:rPr lang="da-DK" dirty="0" err="1"/>
              <a:t>consumer-owned</a:t>
            </a:r>
            <a:r>
              <a:rPr lang="da-DK" dirty="0"/>
              <a:t> </a:t>
            </a:r>
            <a:r>
              <a:rPr lang="da-DK" dirty="0" err="1"/>
              <a:t>cooperatives</a:t>
            </a:r>
            <a:r>
              <a:rPr lang="da-DK" dirty="0"/>
              <a:t> or </a:t>
            </a:r>
            <a:r>
              <a:rPr lang="da-DK" dirty="0" err="1"/>
              <a:t>municipal</a:t>
            </a:r>
            <a:r>
              <a:rPr lang="da-DK" dirty="0"/>
              <a:t> - </a:t>
            </a:r>
            <a:r>
              <a:rPr lang="da-DK" dirty="0" err="1"/>
              <a:t>both</a:t>
            </a:r>
            <a:r>
              <a:rPr lang="da-DK" dirty="0"/>
              <a:t> </a:t>
            </a:r>
            <a:r>
              <a:rPr lang="da-DK" dirty="0" err="1"/>
              <a:t>production</a:t>
            </a:r>
            <a:r>
              <a:rPr lang="da-DK" dirty="0"/>
              <a:t> and </a:t>
            </a:r>
            <a:r>
              <a:rPr lang="da-DK" dirty="0" err="1"/>
              <a:t>supply</a:t>
            </a:r>
            <a:r>
              <a:rPr lang="da-DK" dirty="0"/>
              <a:t>.</a:t>
            </a:r>
          </a:p>
          <a:p>
            <a:r>
              <a:rPr lang="da-DK" dirty="0"/>
              <a:t>All </a:t>
            </a:r>
            <a:r>
              <a:rPr lang="da-DK" dirty="0" err="1"/>
              <a:t>district</a:t>
            </a:r>
            <a:r>
              <a:rPr lang="da-DK" dirty="0"/>
              <a:t> heating </a:t>
            </a:r>
            <a:r>
              <a:rPr lang="da-DK" dirty="0" err="1"/>
              <a:t>companies</a:t>
            </a:r>
            <a:r>
              <a:rPr lang="da-DK" dirty="0"/>
              <a:t> </a:t>
            </a:r>
            <a:r>
              <a:rPr lang="da-DK" dirty="0" err="1"/>
              <a:t>were</a:t>
            </a:r>
            <a:r>
              <a:rPr lang="da-DK" dirty="0"/>
              <a:t> </a:t>
            </a:r>
            <a:r>
              <a:rPr lang="da-DK" dirty="0" err="1"/>
              <a:t>consumer-owned</a:t>
            </a:r>
            <a:r>
              <a:rPr lang="da-DK" dirty="0"/>
              <a:t> </a:t>
            </a:r>
            <a:r>
              <a:rPr lang="da-DK" dirty="0" err="1"/>
              <a:t>cooperatives</a:t>
            </a:r>
            <a:r>
              <a:rPr lang="da-DK" dirty="0"/>
              <a:t> or </a:t>
            </a:r>
            <a:r>
              <a:rPr lang="da-DK" dirty="0" err="1"/>
              <a:t>municipal</a:t>
            </a:r>
            <a:r>
              <a:rPr lang="da-DK" dirty="0"/>
              <a:t> - </a:t>
            </a:r>
            <a:r>
              <a:rPr lang="da-DK" dirty="0" err="1"/>
              <a:t>both</a:t>
            </a:r>
            <a:r>
              <a:rPr lang="da-DK" dirty="0"/>
              <a:t> </a:t>
            </a:r>
            <a:r>
              <a:rPr lang="da-DK" dirty="0" err="1"/>
              <a:t>production</a:t>
            </a:r>
            <a:r>
              <a:rPr lang="da-DK" dirty="0"/>
              <a:t> and </a:t>
            </a:r>
            <a:r>
              <a:rPr lang="da-DK" dirty="0" err="1"/>
              <a:t>supply</a:t>
            </a:r>
            <a:r>
              <a:rPr lang="da-DK" dirty="0"/>
              <a:t>. This still </a:t>
            </a:r>
            <a:r>
              <a:rPr lang="da-DK" dirty="0" err="1"/>
              <a:t>applies</a:t>
            </a:r>
            <a:r>
              <a:rPr lang="da-DK" dirty="0"/>
              <a:t> to </a:t>
            </a:r>
            <a:r>
              <a:rPr lang="da-DK" dirty="0" err="1"/>
              <a:t>supply</a:t>
            </a:r>
            <a:r>
              <a:rPr lang="da-DK" dirty="0"/>
              <a:t> and </a:t>
            </a:r>
            <a:r>
              <a:rPr lang="da-DK" dirty="0" err="1"/>
              <a:t>very</a:t>
            </a:r>
            <a:r>
              <a:rPr lang="da-DK" dirty="0"/>
              <a:t> </a:t>
            </a:r>
            <a:r>
              <a:rPr lang="da-DK" dirty="0" err="1"/>
              <a:t>much</a:t>
            </a:r>
            <a:r>
              <a:rPr lang="da-DK" dirty="0"/>
              <a:t> to </a:t>
            </a:r>
            <a:r>
              <a:rPr lang="da-DK" dirty="0" err="1"/>
              <a:t>production</a:t>
            </a:r>
            <a:r>
              <a:rPr lang="da-DK" dirty="0"/>
              <a:t> </a:t>
            </a:r>
            <a:r>
              <a:rPr lang="da-DK" dirty="0" err="1"/>
              <a:t>companies</a:t>
            </a:r>
            <a:r>
              <a:rPr lang="da-DK" dirty="0"/>
              <a:t>. </a:t>
            </a:r>
          </a:p>
          <a:p>
            <a:r>
              <a:rPr lang="da-DK" dirty="0" err="1"/>
              <a:t>Virtually</a:t>
            </a:r>
            <a:r>
              <a:rPr lang="da-DK" dirty="0"/>
              <a:t> all </a:t>
            </a:r>
            <a:r>
              <a:rPr lang="da-DK" dirty="0" err="1"/>
              <a:t>wind</a:t>
            </a:r>
            <a:r>
              <a:rPr lang="da-DK" dirty="0"/>
              <a:t> turbines </a:t>
            </a:r>
            <a:r>
              <a:rPr lang="da-DK" dirty="0" err="1"/>
              <a:t>were</a:t>
            </a:r>
            <a:r>
              <a:rPr lang="da-DK" dirty="0"/>
              <a:t> </a:t>
            </a:r>
            <a:r>
              <a:rPr lang="da-DK" dirty="0" err="1"/>
              <a:t>owned</a:t>
            </a:r>
            <a:r>
              <a:rPr lang="da-DK" dirty="0"/>
              <a:t> by </a:t>
            </a:r>
            <a:r>
              <a:rPr lang="da-DK" dirty="0" err="1"/>
              <a:t>locally</a:t>
            </a:r>
            <a:r>
              <a:rPr lang="da-DK" dirty="0"/>
              <a:t> </a:t>
            </a:r>
            <a:r>
              <a:rPr lang="da-DK" dirty="0" err="1"/>
              <a:t>based</a:t>
            </a:r>
            <a:r>
              <a:rPr lang="da-DK" dirty="0"/>
              <a:t> </a:t>
            </a:r>
            <a:r>
              <a:rPr lang="da-DK" dirty="0" err="1"/>
              <a:t>wind</a:t>
            </a:r>
            <a:r>
              <a:rPr lang="da-DK" dirty="0"/>
              <a:t> turbine </a:t>
            </a:r>
            <a:r>
              <a:rPr lang="da-DK" dirty="0" err="1"/>
              <a:t>cooperatives</a:t>
            </a:r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90213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New </a:t>
            </a:r>
            <a:r>
              <a:rPr lang="da-DK" dirty="0" err="1"/>
              <a:t>ownership</a:t>
            </a:r>
            <a:r>
              <a:rPr lang="da-DK" dirty="0"/>
              <a:t> 2004-2005 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1485900" y="2057402"/>
            <a:ext cx="6172200" cy="3207803"/>
          </a:xfrm>
        </p:spPr>
        <p:txBody>
          <a:bodyPr>
            <a:normAutofit fontScale="92500" lnSpcReduction="20000"/>
          </a:bodyPr>
          <a:lstStyle/>
          <a:p>
            <a:r>
              <a:rPr lang="da-DK" dirty="0" err="1">
                <a:solidFill>
                  <a:srgbClr val="FF0000"/>
                </a:solidFill>
              </a:rPr>
              <a:t>changed</a:t>
            </a:r>
            <a:r>
              <a:rPr lang="da-DK" dirty="0">
                <a:solidFill>
                  <a:srgbClr val="FF0000"/>
                </a:solidFill>
              </a:rPr>
              <a:t> with the </a:t>
            </a:r>
            <a:r>
              <a:rPr lang="da-DK" dirty="0" err="1">
                <a:solidFill>
                  <a:srgbClr val="FF0000"/>
                </a:solidFill>
              </a:rPr>
              <a:t>implementation</a:t>
            </a:r>
            <a:r>
              <a:rPr lang="da-DK" dirty="0">
                <a:solidFill>
                  <a:srgbClr val="FF0000"/>
                </a:solidFill>
              </a:rPr>
              <a:t> of the EU </a:t>
            </a:r>
            <a:r>
              <a:rPr lang="da-DK" dirty="0" err="1">
                <a:solidFill>
                  <a:srgbClr val="FF0000"/>
                </a:solidFill>
              </a:rPr>
              <a:t>internal</a:t>
            </a:r>
            <a:r>
              <a:rPr lang="da-DK" dirty="0">
                <a:solidFill>
                  <a:srgbClr val="FF0000"/>
                </a:solidFill>
              </a:rPr>
              <a:t> </a:t>
            </a:r>
            <a:r>
              <a:rPr lang="da-DK" dirty="0" err="1">
                <a:solidFill>
                  <a:srgbClr val="FF0000"/>
                </a:solidFill>
              </a:rPr>
              <a:t>energy</a:t>
            </a:r>
            <a:r>
              <a:rPr lang="da-DK" dirty="0">
                <a:solidFill>
                  <a:srgbClr val="FF0000"/>
                </a:solidFill>
              </a:rPr>
              <a:t> </a:t>
            </a:r>
            <a:r>
              <a:rPr lang="da-DK" dirty="0" err="1">
                <a:solidFill>
                  <a:srgbClr val="FF0000"/>
                </a:solidFill>
              </a:rPr>
              <a:t>market</a:t>
            </a:r>
            <a:br>
              <a:rPr lang="da-DK" dirty="0">
                <a:solidFill>
                  <a:srgbClr val="FF0000"/>
                </a:solidFill>
              </a:rPr>
            </a:br>
            <a:r>
              <a:rPr lang="da-DK" dirty="0">
                <a:solidFill>
                  <a:srgbClr val="FF0000"/>
                </a:solidFill>
              </a:rPr>
              <a:t>Energy Agreement in 2004 </a:t>
            </a:r>
          </a:p>
          <a:p>
            <a:pPr marL="0" indent="0">
              <a:buNone/>
            </a:pPr>
            <a:r>
              <a:rPr lang="da-DK" sz="2600" dirty="0"/>
              <a:t>     (all political parties </a:t>
            </a:r>
            <a:r>
              <a:rPr lang="da-DK" sz="2600" dirty="0" err="1"/>
              <a:t>except</a:t>
            </a:r>
            <a:r>
              <a:rPr lang="da-DK" sz="2600" dirty="0"/>
              <a:t> the EL).</a:t>
            </a:r>
          </a:p>
          <a:p>
            <a:pPr marL="0" indent="0">
              <a:buNone/>
            </a:pPr>
            <a:br>
              <a:rPr lang="da-DK" sz="2600" dirty="0"/>
            </a:br>
            <a:r>
              <a:rPr lang="da-DK" dirty="0"/>
              <a:t>2005 DONG </a:t>
            </a:r>
            <a:r>
              <a:rPr lang="da-DK" dirty="0" err="1"/>
              <a:t>acquired</a:t>
            </a:r>
            <a:r>
              <a:rPr lang="da-DK" dirty="0"/>
              <a:t> </a:t>
            </a:r>
            <a:r>
              <a:rPr lang="da-DK" dirty="0" err="1"/>
              <a:t>almost</a:t>
            </a:r>
            <a:r>
              <a:rPr lang="da-DK" dirty="0"/>
              <a:t> all the Danish power </a:t>
            </a:r>
            <a:r>
              <a:rPr lang="da-DK" dirty="0" err="1"/>
              <a:t>plants</a:t>
            </a:r>
            <a:r>
              <a:rPr lang="da-DK" dirty="0"/>
              <a:t>, Vattenfall and E.ON a small </a:t>
            </a:r>
            <a:r>
              <a:rPr lang="da-DK" dirty="0" err="1"/>
              <a:t>handful</a:t>
            </a:r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3031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FD5628-51C8-4547-8161-3E909BED1E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>
                <a:solidFill>
                  <a:srgbClr val="002060"/>
                </a:solidFill>
              </a:rPr>
              <a:t>Present framework national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828CB20-59AA-4D57-8616-2204CBD9D8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da-DK" dirty="0">
                <a:solidFill>
                  <a:srgbClr val="002060"/>
                </a:solidFill>
              </a:rPr>
              <a:t>Legal framework: </a:t>
            </a:r>
          </a:p>
          <a:p>
            <a:r>
              <a:rPr lang="da-DK" dirty="0">
                <a:solidFill>
                  <a:srgbClr val="002060"/>
                </a:solidFill>
              </a:rPr>
              <a:t>Planning </a:t>
            </a:r>
            <a:r>
              <a:rPr lang="da-DK" dirty="0" err="1">
                <a:solidFill>
                  <a:srgbClr val="002060"/>
                </a:solidFill>
              </a:rPr>
              <a:t>law</a:t>
            </a:r>
            <a:r>
              <a:rPr lang="da-DK" dirty="0">
                <a:solidFill>
                  <a:srgbClr val="002060"/>
                </a:solidFill>
              </a:rPr>
              <a:t> gives the </a:t>
            </a:r>
            <a:r>
              <a:rPr lang="da-DK" dirty="0" err="1">
                <a:solidFill>
                  <a:srgbClr val="002060"/>
                </a:solidFill>
              </a:rPr>
              <a:t>municipalities</a:t>
            </a:r>
            <a:r>
              <a:rPr lang="da-DK" dirty="0">
                <a:solidFill>
                  <a:srgbClr val="002060"/>
                </a:solidFill>
              </a:rPr>
              <a:t> (</a:t>
            </a:r>
            <a:r>
              <a:rPr lang="da-DK" dirty="0" err="1">
                <a:solidFill>
                  <a:srgbClr val="002060"/>
                </a:solidFill>
              </a:rPr>
              <a:t>local</a:t>
            </a:r>
            <a:r>
              <a:rPr lang="da-DK" dirty="0">
                <a:solidFill>
                  <a:srgbClr val="002060"/>
                </a:solidFill>
              </a:rPr>
              <a:t> </a:t>
            </a:r>
            <a:r>
              <a:rPr lang="da-DK" dirty="0" err="1">
                <a:solidFill>
                  <a:srgbClr val="002060"/>
                </a:solidFill>
              </a:rPr>
              <a:t>governments</a:t>
            </a:r>
            <a:r>
              <a:rPr lang="da-DK" dirty="0">
                <a:solidFill>
                  <a:srgbClr val="002060"/>
                </a:solidFill>
              </a:rPr>
              <a:t>) the right to </a:t>
            </a:r>
            <a:r>
              <a:rPr lang="da-DK" dirty="0" err="1">
                <a:solidFill>
                  <a:srgbClr val="002060"/>
                </a:solidFill>
              </a:rPr>
              <a:t>decide</a:t>
            </a:r>
            <a:r>
              <a:rPr lang="da-DK" dirty="0">
                <a:solidFill>
                  <a:srgbClr val="002060"/>
                </a:solidFill>
              </a:rPr>
              <a:t>, </a:t>
            </a:r>
            <a:r>
              <a:rPr lang="da-DK" dirty="0" err="1">
                <a:solidFill>
                  <a:srgbClr val="002060"/>
                </a:solidFill>
              </a:rPr>
              <a:t>if</a:t>
            </a:r>
            <a:r>
              <a:rPr lang="da-DK" dirty="0">
                <a:solidFill>
                  <a:srgbClr val="002060"/>
                </a:solidFill>
              </a:rPr>
              <a:t> they </a:t>
            </a:r>
            <a:r>
              <a:rPr lang="da-DK" dirty="0" err="1">
                <a:solidFill>
                  <a:srgbClr val="002060"/>
                </a:solidFill>
              </a:rPr>
              <a:t>will</a:t>
            </a:r>
            <a:r>
              <a:rPr lang="da-DK" dirty="0">
                <a:solidFill>
                  <a:srgbClr val="002060"/>
                </a:solidFill>
              </a:rPr>
              <a:t> give permission for </a:t>
            </a:r>
            <a:r>
              <a:rPr lang="da-DK" dirty="0" err="1">
                <a:solidFill>
                  <a:srgbClr val="002060"/>
                </a:solidFill>
              </a:rPr>
              <a:t>local</a:t>
            </a:r>
            <a:r>
              <a:rPr lang="da-DK" dirty="0">
                <a:solidFill>
                  <a:srgbClr val="002060"/>
                </a:solidFill>
              </a:rPr>
              <a:t> </a:t>
            </a:r>
            <a:r>
              <a:rPr lang="da-DK" dirty="0" err="1">
                <a:solidFill>
                  <a:srgbClr val="002060"/>
                </a:solidFill>
              </a:rPr>
              <a:t>wind</a:t>
            </a:r>
            <a:r>
              <a:rPr lang="da-DK" dirty="0">
                <a:solidFill>
                  <a:srgbClr val="002060"/>
                </a:solidFill>
              </a:rPr>
              <a:t> or solar </a:t>
            </a:r>
            <a:r>
              <a:rPr lang="da-DK" dirty="0" err="1">
                <a:solidFill>
                  <a:srgbClr val="002060"/>
                </a:solidFill>
              </a:rPr>
              <a:t>plants</a:t>
            </a:r>
            <a:r>
              <a:rPr lang="da-DK" dirty="0">
                <a:solidFill>
                  <a:srgbClr val="002060"/>
                </a:solidFill>
              </a:rPr>
              <a:t> (farms). </a:t>
            </a:r>
          </a:p>
          <a:p>
            <a:r>
              <a:rPr lang="da-DK" dirty="0">
                <a:solidFill>
                  <a:srgbClr val="002060"/>
                </a:solidFill>
              </a:rPr>
              <a:t>No </a:t>
            </a:r>
            <a:r>
              <a:rPr lang="da-DK" dirty="0" err="1">
                <a:solidFill>
                  <a:srgbClr val="002060"/>
                </a:solidFill>
              </a:rPr>
              <a:t>particular</a:t>
            </a:r>
            <a:r>
              <a:rPr lang="da-DK" dirty="0">
                <a:solidFill>
                  <a:srgbClr val="002060"/>
                </a:solidFill>
              </a:rPr>
              <a:t> support </a:t>
            </a:r>
            <a:r>
              <a:rPr lang="da-DK" dirty="0" err="1">
                <a:solidFill>
                  <a:srgbClr val="002060"/>
                </a:solidFill>
              </a:rPr>
              <a:t>scheme</a:t>
            </a:r>
            <a:r>
              <a:rPr lang="da-DK" dirty="0">
                <a:solidFill>
                  <a:srgbClr val="002060"/>
                </a:solidFill>
              </a:rPr>
              <a:t> for </a:t>
            </a:r>
            <a:r>
              <a:rPr lang="da-DK" dirty="0" err="1">
                <a:solidFill>
                  <a:srgbClr val="002060"/>
                </a:solidFill>
              </a:rPr>
              <a:t>local</a:t>
            </a:r>
            <a:r>
              <a:rPr lang="da-DK" dirty="0">
                <a:solidFill>
                  <a:srgbClr val="002060"/>
                </a:solidFill>
              </a:rPr>
              <a:t> </a:t>
            </a:r>
            <a:r>
              <a:rPr lang="da-DK" dirty="0" err="1">
                <a:solidFill>
                  <a:srgbClr val="002060"/>
                </a:solidFill>
              </a:rPr>
              <a:t>wind</a:t>
            </a:r>
            <a:r>
              <a:rPr lang="da-DK" dirty="0">
                <a:solidFill>
                  <a:srgbClr val="002060"/>
                </a:solidFill>
              </a:rPr>
              <a:t> or solar </a:t>
            </a:r>
          </a:p>
          <a:p>
            <a:r>
              <a:rPr lang="da-DK" dirty="0">
                <a:solidFill>
                  <a:srgbClr val="002060"/>
                </a:solidFill>
              </a:rPr>
              <a:t>Tender proces </a:t>
            </a:r>
            <a:r>
              <a:rPr lang="da-DK" dirty="0" err="1">
                <a:solidFill>
                  <a:srgbClr val="002060"/>
                </a:solidFill>
              </a:rPr>
              <a:t>once</a:t>
            </a:r>
            <a:r>
              <a:rPr lang="da-DK" dirty="0">
                <a:solidFill>
                  <a:srgbClr val="002060"/>
                </a:solidFill>
              </a:rPr>
              <a:t> a </a:t>
            </a:r>
            <a:r>
              <a:rPr lang="da-DK" dirty="0" err="1">
                <a:solidFill>
                  <a:srgbClr val="002060"/>
                </a:solidFill>
              </a:rPr>
              <a:t>year</a:t>
            </a:r>
            <a:r>
              <a:rPr lang="da-DK" dirty="0">
                <a:solidFill>
                  <a:srgbClr val="002060"/>
                </a:solidFill>
              </a:rPr>
              <a:t> for an </a:t>
            </a:r>
            <a:r>
              <a:rPr lang="da-DK" dirty="0" err="1">
                <a:solidFill>
                  <a:srgbClr val="002060"/>
                </a:solidFill>
              </a:rPr>
              <a:t>amount</a:t>
            </a:r>
            <a:r>
              <a:rPr lang="da-DK" dirty="0">
                <a:solidFill>
                  <a:srgbClr val="002060"/>
                </a:solidFill>
              </a:rPr>
              <a:t> of solar and </a:t>
            </a:r>
            <a:r>
              <a:rPr lang="da-DK" dirty="0" err="1">
                <a:solidFill>
                  <a:srgbClr val="002060"/>
                </a:solidFill>
              </a:rPr>
              <a:t>wind</a:t>
            </a:r>
            <a:r>
              <a:rPr lang="da-DK" dirty="0">
                <a:solidFill>
                  <a:srgbClr val="002060"/>
                </a:solidFill>
              </a:rPr>
              <a:t> on land </a:t>
            </a:r>
          </a:p>
          <a:p>
            <a:r>
              <a:rPr lang="da-DK" dirty="0" err="1">
                <a:solidFill>
                  <a:srgbClr val="002060"/>
                </a:solidFill>
              </a:rPr>
              <a:t>Condition</a:t>
            </a:r>
            <a:r>
              <a:rPr lang="da-DK" dirty="0">
                <a:solidFill>
                  <a:srgbClr val="002060"/>
                </a:solidFill>
              </a:rPr>
              <a:t> in RE </a:t>
            </a:r>
            <a:r>
              <a:rPr lang="da-DK" dirty="0" err="1">
                <a:solidFill>
                  <a:srgbClr val="002060"/>
                </a:solidFill>
              </a:rPr>
              <a:t>law</a:t>
            </a:r>
            <a:r>
              <a:rPr lang="da-DK" dirty="0">
                <a:solidFill>
                  <a:srgbClr val="002060"/>
                </a:solidFill>
              </a:rPr>
              <a:t> that 20% of </a:t>
            </a:r>
            <a:r>
              <a:rPr lang="da-DK" dirty="0" err="1">
                <a:solidFill>
                  <a:srgbClr val="002060"/>
                </a:solidFill>
              </a:rPr>
              <a:t>shares</a:t>
            </a:r>
            <a:r>
              <a:rPr lang="da-DK" dirty="0">
                <a:solidFill>
                  <a:srgbClr val="002060"/>
                </a:solidFill>
              </a:rPr>
              <a:t> </a:t>
            </a:r>
            <a:r>
              <a:rPr lang="da-DK" dirty="0" err="1">
                <a:solidFill>
                  <a:srgbClr val="002060"/>
                </a:solidFill>
              </a:rPr>
              <a:t>are</a:t>
            </a:r>
            <a:r>
              <a:rPr lang="da-DK" dirty="0">
                <a:solidFill>
                  <a:srgbClr val="002060"/>
                </a:solidFill>
              </a:rPr>
              <a:t> </a:t>
            </a:r>
            <a:r>
              <a:rPr lang="da-DK" dirty="0" err="1">
                <a:solidFill>
                  <a:srgbClr val="002060"/>
                </a:solidFill>
              </a:rPr>
              <a:t>offered</a:t>
            </a:r>
            <a:r>
              <a:rPr lang="da-DK" dirty="0">
                <a:solidFill>
                  <a:srgbClr val="002060"/>
                </a:solidFill>
              </a:rPr>
              <a:t> for </a:t>
            </a:r>
            <a:r>
              <a:rPr lang="da-DK" dirty="0" err="1">
                <a:solidFill>
                  <a:srgbClr val="002060"/>
                </a:solidFill>
              </a:rPr>
              <a:t>local</a:t>
            </a:r>
            <a:r>
              <a:rPr lang="da-DK" dirty="0">
                <a:solidFill>
                  <a:srgbClr val="002060"/>
                </a:solidFill>
              </a:rPr>
              <a:t> </a:t>
            </a:r>
            <a:r>
              <a:rPr lang="da-DK" dirty="0" err="1">
                <a:solidFill>
                  <a:srgbClr val="002060"/>
                </a:solidFill>
              </a:rPr>
              <a:t>citizens</a:t>
            </a:r>
            <a:r>
              <a:rPr lang="da-DK" dirty="0">
                <a:solidFill>
                  <a:srgbClr val="002060"/>
                </a:solidFill>
              </a:rPr>
              <a:t> (</a:t>
            </a:r>
            <a:r>
              <a:rPr lang="da-DK" dirty="0" err="1">
                <a:solidFill>
                  <a:srgbClr val="002060"/>
                </a:solidFill>
              </a:rPr>
              <a:t>within</a:t>
            </a:r>
            <a:r>
              <a:rPr lang="da-DK" dirty="0">
                <a:solidFill>
                  <a:srgbClr val="002060"/>
                </a:solidFill>
              </a:rPr>
              <a:t> 4,5 km </a:t>
            </a:r>
            <a:r>
              <a:rPr lang="da-DK" dirty="0" err="1">
                <a:solidFill>
                  <a:srgbClr val="002060"/>
                </a:solidFill>
              </a:rPr>
              <a:t>first</a:t>
            </a:r>
            <a:r>
              <a:rPr lang="da-DK" dirty="0">
                <a:solidFill>
                  <a:srgbClr val="002060"/>
                </a:solidFill>
              </a:rPr>
              <a:t> right)</a:t>
            </a:r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31F0BDC2-92CB-4907-B9AE-360249F4C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50569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EC6C7E-393A-45B6-8AE9-E4D8CC28A9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Present framework - </a:t>
            </a:r>
            <a:r>
              <a:rPr lang="da-DK" dirty="0" err="1"/>
              <a:t>local</a:t>
            </a: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24272E9-1B3E-43F3-B9A6-89616863EF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Ringkøbing-Skjern </a:t>
            </a:r>
            <a:r>
              <a:rPr lang="da-DK" dirty="0" err="1"/>
              <a:t>Municipality</a:t>
            </a:r>
            <a:r>
              <a:rPr lang="da-DK" dirty="0"/>
              <a:t> in western </a:t>
            </a:r>
            <a:r>
              <a:rPr lang="da-DK" dirty="0" err="1"/>
              <a:t>Jutland</a:t>
            </a:r>
            <a:r>
              <a:rPr lang="da-DK" dirty="0"/>
              <a:t> </a:t>
            </a:r>
          </a:p>
          <a:p>
            <a:r>
              <a:rPr lang="da-DK" sz="2400" dirty="0"/>
              <a:t>Target of </a:t>
            </a:r>
            <a:r>
              <a:rPr lang="da-DK" sz="2400" dirty="0" err="1"/>
              <a:t>producing</a:t>
            </a:r>
            <a:r>
              <a:rPr lang="da-DK" sz="2400" dirty="0"/>
              <a:t> </a:t>
            </a:r>
            <a:r>
              <a:rPr lang="da-DK" sz="2400" dirty="0" err="1"/>
              <a:t>enough</a:t>
            </a:r>
            <a:r>
              <a:rPr lang="da-DK" sz="2400" dirty="0"/>
              <a:t> RE to cover total </a:t>
            </a:r>
            <a:r>
              <a:rPr lang="da-DK" sz="2400" dirty="0" err="1"/>
              <a:t>energy</a:t>
            </a:r>
            <a:r>
              <a:rPr lang="da-DK" sz="2400" dirty="0"/>
              <a:t> demand in 2020 (we </a:t>
            </a:r>
            <a:r>
              <a:rPr lang="da-DK" sz="2400" dirty="0" err="1"/>
              <a:t>will</a:t>
            </a:r>
            <a:r>
              <a:rPr lang="da-DK" sz="2400" dirty="0"/>
              <a:t> </a:t>
            </a:r>
            <a:r>
              <a:rPr lang="da-DK" sz="2400" dirty="0" err="1"/>
              <a:t>almost</a:t>
            </a:r>
            <a:r>
              <a:rPr lang="da-DK" sz="2400" dirty="0"/>
              <a:t> </a:t>
            </a:r>
            <a:r>
              <a:rPr lang="da-DK" sz="2400" dirty="0" err="1"/>
              <a:t>make</a:t>
            </a:r>
            <a:r>
              <a:rPr lang="da-DK" sz="2400" dirty="0"/>
              <a:t> it)</a:t>
            </a:r>
          </a:p>
          <a:p>
            <a:r>
              <a:rPr lang="da-DK" sz="2400" dirty="0" err="1"/>
              <a:t>History</a:t>
            </a:r>
            <a:r>
              <a:rPr lang="da-DK" sz="2400" dirty="0"/>
              <a:t> of </a:t>
            </a:r>
            <a:r>
              <a:rPr lang="da-DK" sz="2400" dirty="0" err="1"/>
              <a:t>citizens</a:t>
            </a:r>
            <a:r>
              <a:rPr lang="da-DK" sz="2400" dirty="0"/>
              <a:t> engagement : Local </a:t>
            </a:r>
            <a:r>
              <a:rPr lang="da-DK" sz="2400" dirty="0" err="1"/>
              <a:t>wind</a:t>
            </a:r>
            <a:r>
              <a:rPr lang="da-DK" sz="2400" dirty="0"/>
              <a:t> </a:t>
            </a:r>
            <a:r>
              <a:rPr lang="da-DK" sz="2400" dirty="0" err="1"/>
              <a:t>mill</a:t>
            </a:r>
            <a:r>
              <a:rPr lang="da-DK" sz="2400" dirty="0"/>
              <a:t> </a:t>
            </a:r>
            <a:r>
              <a:rPr lang="da-DK" sz="2400" dirty="0" err="1"/>
              <a:t>guilds</a:t>
            </a:r>
            <a:r>
              <a:rPr lang="da-DK" sz="2400" dirty="0"/>
              <a:t>, </a:t>
            </a:r>
            <a:r>
              <a:rPr lang="da-DK" sz="2400" dirty="0" err="1"/>
              <a:t>local</a:t>
            </a:r>
            <a:r>
              <a:rPr lang="da-DK" sz="2400" dirty="0"/>
              <a:t> </a:t>
            </a:r>
            <a:r>
              <a:rPr lang="da-DK" sz="2400" dirty="0" err="1"/>
              <a:t>SMEs</a:t>
            </a:r>
            <a:r>
              <a:rPr lang="da-DK" sz="2400" dirty="0"/>
              <a:t> startet production in 1970ties, </a:t>
            </a:r>
            <a:r>
              <a:rPr lang="da-DK" sz="2400" dirty="0" err="1"/>
              <a:t>local</a:t>
            </a:r>
            <a:r>
              <a:rPr lang="da-DK" sz="2400" dirty="0"/>
              <a:t> association for promotion of RE and </a:t>
            </a:r>
            <a:r>
              <a:rPr lang="da-DK" sz="2400" dirty="0" err="1"/>
              <a:t>energy</a:t>
            </a:r>
            <a:r>
              <a:rPr lang="da-DK" sz="2400" dirty="0"/>
              <a:t> </a:t>
            </a:r>
            <a:r>
              <a:rPr lang="da-DK" sz="2400" dirty="0" err="1"/>
              <a:t>savings</a:t>
            </a:r>
            <a:r>
              <a:rPr lang="da-DK" sz="2400" dirty="0"/>
              <a:t> since 1986.  </a:t>
            </a:r>
          </a:p>
          <a:p>
            <a:r>
              <a:rPr lang="da-DK" sz="2400" dirty="0"/>
              <a:t> </a:t>
            </a:r>
            <a:endParaRPr lang="da-DK" dirty="0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03F05E9B-4055-45F4-B66F-50250943B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71205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AC02EA-DBD4-404F-A412-2345EB5CD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5816" y="198655"/>
            <a:ext cx="5770984" cy="850106"/>
          </a:xfrm>
        </p:spPr>
        <p:txBody>
          <a:bodyPr/>
          <a:lstStyle/>
          <a:p>
            <a:r>
              <a:rPr lang="da-DK" dirty="0"/>
              <a:t>Local Energy Council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22217D2-0119-404C-B3AB-75F881B76E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248471"/>
          </a:xfrm>
        </p:spPr>
        <p:txBody>
          <a:bodyPr>
            <a:normAutofit fontScale="92500" lnSpcReduction="10000"/>
          </a:bodyPr>
          <a:lstStyle/>
          <a:p>
            <a:r>
              <a:rPr lang="da-DK" dirty="0" err="1"/>
              <a:t>Advisory</a:t>
            </a:r>
            <a:r>
              <a:rPr lang="da-DK" dirty="0"/>
              <a:t> for </a:t>
            </a:r>
            <a:r>
              <a:rPr lang="da-DK" dirty="0" err="1"/>
              <a:t>local</a:t>
            </a:r>
            <a:r>
              <a:rPr lang="da-DK" dirty="0"/>
              <a:t> </a:t>
            </a:r>
            <a:r>
              <a:rPr lang="da-DK" dirty="0" err="1"/>
              <a:t>government</a:t>
            </a:r>
            <a:r>
              <a:rPr lang="da-DK" dirty="0"/>
              <a:t> (4 </a:t>
            </a:r>
            <a:r>
              <a:rPr lang="da-DK" dirty="0" err="1"/>
              <a:t>annual</a:t>
            </a:r>
            <a:r>
              <a:rPr lang="da-DK" dirty="0"/>
              <a:t> meetings + seminars)</a:t>
            </a:r>
          </a:p>
          <a:p>
            <a:r>
              <a:rPr lang="da-DK" dirty="0" err="1"/>
              <a:t>Representation</a:t>
            </a:r>
            <a:r>
              <a:rPr lang="da-DK" dirty="0"/>
              <a:t> of </a:t>
            </a:r>
            <a:r>
              <a:rPr lang="da-DK" dirty="0" err="1"/>
              <a:t>local</a:t>
            </a:r>
            <a:r>
              <a:rPr lang="da-DK" dirty="0"/>
              <a:t> stakeholders (</a:t>
            </a:r>
            <a:r>
              <a:rPr lang="da-DK" dirty="0" err="1"/>
              <a:t>energy</a:t>
            </a:r>
            <a:r>
              <a:rPr lang="da-DK" dirty="0"/>
              <a:t> </a:t>
            </a:r>
            <a:r>
              <a:rPr lang="da-DK" dirty="0" err="1"/>
              <a:t>companies</a:t>
            </a:r>
            <a:r>
              <a:rPr lang="da-DK" dirty="0"/>
              <a:t>, business associations, </a:t>
            </a:r>
            <a:r>
              <a:rPr lang="da-DK" dirty="0" err="1"/>
              <a:t>environment</a:t>
            </a:r>
            <a:r>
              <a:rPr lang="da-DK" dirty="0"/>
              <a:t> NGO)</a:t>
            </a:r>
          </a:p>
          <a:p>
            <a:r>
              <a:rPr lang="da-DK" dirty="0" err="1"/>
              <a:t>Representation</a:t>
            </a:r>
            <a:r>
              <a:rPr lang="da-DK" dirty="0"/>
              <a:t> of </a:t>
            </a:r>
            <a:r>
              <a:rPr lang="da-DK" dirty="0" err="1"/>
              <a:t>local</a:t>
            </a:r>
            <a:r>
              <a:rPr lang="da-DK" dirty="0"/>
              <a:t> /municipal </a:t>
            </a:r>
            <a:r>
              <a:rPr lang="da-DK" dirty="0" err="1"/>
              <a:t>government</a:t>
            </a:r>
            <a:r>
              <a:rPr lang="da-DK" dirty="0"/>
              <a:t> (2 </a:t>
            </a:r>
            <a:r>
              <a:rPr lang="da-DK" dirty="0" err="1"/>
              <a:t>politicians</a:t>
            </a:r>
            <a:r>
              <a:rPr lang="da-DK" dirty="0"/>
              <a:t> </a:t>
            </a:r>
            <a:r>
              <a:rPr lang="da-DK" dirty="0" err="1"/>
              <a:t>are</a:t>
            </a:r>
            <a:r>
              <a:rPr lang="da-DK" dirty="0"/>
              <a:t> </a:t>
            </a:r>
            <a:r>
              <a:rPr lang="da-DK" dirty="0" err="1"/>
              <a:t>chair</a:t>
            </a:r>
            <a:r>
              <a:rPr lang="da-DK" dirty="0"/>
              <a:t> and </a:t>
            </a:r>
            <a:r>
              <a:rPr lang="da-DK" dirty="0" err="1"/>
              <a:t>vicechair</a:t>
            </a:r>
            <a:r>
              <a:rPr lang="da-DK" dirty="0"/>
              <a:t>)</a:t>
            </a:r>
          </a:p>
          <a:p>
            <a:r>
              <a:rPr lang="da-DK" dirty="0"/>
              <a:t>Rep. For relevant municipal administration </a:t>
            </a:r>
          </a:p>
          <a:p>
            <a:r>
              <a:rPr lang="da-DK" dirty="0"/>
              <a:t>Rep. Regional </a:t>
            </a:r>
            <a:r>
              <a:rPr lang="da-DK" dirty="0" err="1"/>
              <a:t>authority</a:t>
            </a:r>
            <a:r>
              <a:rPr lang="da-DK" dirty="0"/>
              <a:t> </a:t>
            </a:r>
          </a:p>
          <a:p>
            <a:endParaRPr lang="da-DK" dirty="0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2C841438-8B7A-4334-975A-74F391690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10089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RE in Ringkøbing-Skjern </a:t>
            </a:r>
            <a:r>
              <a:rPr lang="da-DK" dirty="0" err="1"/>
              <a:t>Municipality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Has a vision / </a:t>
            </a:r>
            <a:r>
              <a:rPr lang="da-DK" dirty="0" err="1"/>
              <a:t>strategy</a:t>
            </a:r>
            <a:r>
              <a:rPr lang="da-DK" dirty="0"/>
              <a:t> for </a:t>
            </a:r>
            <a:r>
              <a:rPr lang="da-DK" dirty="0" err="1"/>
              <a:t>covering</a:t>
            </a:r>
            <a:r>
              <a:rPr lang="da-DK" dirty="0"/>
              <a:t> 100 pct. of </a:t>
            </a:r>
            <a:r>
              <a:rPr lang="da-DK" dirty="0" err="1"/>
              <a:t>energy</a:t>
            </a:r>
            <a:r>
              <a:rPr lang="da-DK" dirty="0"/>
              <a:t> </a:t>
            </a:r>
            <a:r>
              <a:rPr lang="da-DK" dirty="0" err="1"/>
              <a:t>consumption</a:t>
            </a:r>
            <a:r>
              <a:rPr lang="da-DK" dirty="0"/>
              <a:t> in 2020 with </a:t>
            </a:r>
            <a:r>
              <a:rPr lang="da-DK" dirty="0" err="1"/>
              <a:t>local</a:t>
            </a:r>
            <a:r>
              <a:rPr lang="da-DK" dirty="0"/>
              <a:t> RE </a:t>
            </a:r>
            <a:r>
              <a:rPr lang="da-DK" dirty="0" err="1"/>
              <a:t>production</a:t>
            </a:r>
            <a:r>
              <a:rPr lang="da-DK" dirty="0"/>
              <a:t> </a:t>
            </a:r>
          </a:p>
          <a:p>
            <a:r>
              <a:rPr lang="da-DK" dirty="0"/>
              <a:t>In 2015 </a:t>
            </a:r>
            <a:r>
              <a:rPr lang="da-DK" dirty="0" err="1"/>
              <a:t>reached</a:t>
            </a:r>
            <a:r>
              <a:rPr lang="da-DK" dirty="0"/>
              <a:t> 58 pct. </a:t>
            </a:r>
          </a:p>
          <a:p>
            <a:r>
              <a:rPr lang="da-DK" dirty="0"/>
              <a:t>In 2017 </a:t>
            </a:r>
            <a:r>
              <a:rPr lang="da-DK" dirty="0" err="1"/>
              <a:t>reached</a:t>
            </a:r>
            <a:r>
              <a:rPr lang="da-DK" dirty="0"/>
              <a:t> 65 pct. </a:t>
            </a:r>
          </a:p>
          <a:p>
            <a:r>
              <a:rPr lang="da-DK" dirty="0"/>
              <a:t>In 2019 estimat </a:t>
            </a:r>
            <a:r>
              <a:rPr lang="da-DK"/>
              <a:t>80 pct. </a:t>
            </a:r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80115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fod 1">
            <a:extLst>
              <a:ext uri="{FF2B5EF4-FFF2-40B4-BE49-F238E27FC236}">
                <a16:creationId xmlns:a16="http://schemas.microsoft.com/office/drawing/2014/main" id="{082E1B5F-C74A-4A76-96AE-784EE39C7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CB210ABE-E383-454F-9734-CCD9BFE81DE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5707854"/>
              </p:ext>
            </p:extLst>
          </p:nvPr>
        </p:nvGraphicFramePr>
        <p:xfrm>
          <a:off x="596822" y="1340768"/>
          <a:ext cx="8281633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022580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ysClr val="window" lastClr="FFFFFF"/>
      </a:lt1>
      <a:dk2>
        <a:srgbClr val="007A3B"/>
      </a:dk2>
      <a:lt2>
        <a:srgbClr val="FFFFFF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Avenir Book"/>
        <a:ea typeface=""/>
        <a:cs typeface=""/>
      </a:majorFont>
      <a:minorFont>
        <a:latin typeface="Avenir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3582</TotalTime>
  <Words>756</Words>
  <Application>Microsoft Office PowerPoint</Application>
  <PresentationFormat>Skærmshow (4:3)</PresentationFormat>
  <Paragraphs>71</Paragraphs>
  <Slides>17</Slides>
  <Notes>1</Notes>
  <HiddenSlides>0</HiddenSlides>
  <MMClips>0</MMClips>
  <ScaleCrop>false</ScaleCrop>
  <HeadingPairs>
    <vt:vector size="8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Integrerede OLE-servere</vt:lpstr>
      </vt:variant>
      <vt:variant>
        <vt:i4>0</vt:i4>
      </vt:variant>
      <vt:variant>
        <vt:lpstr>Slidetitler</vt:lpstr>
      </vt:variant>
      <vt:variant>
        <vt:i4>17</vt:i4>
      </vt:variant>
    </vt:vector>
  </HeadingPairs>
  <TitlesOfParts>
    <vt:vector size="21" baseType="lpstr">
      <vt:lpstr>Arial</vt:lpstr>
      <vt:lpstr>Avenir Book</vt:lpstr>
      <vt:lpstr>Calibri</vt:lpstr>
      <vt:lpstr>Office Theme</vt:lpstr>
      <vt:lpstr>Community ownership of RE in Ringkøbing-Skjern Municipality and the framework</vt:lpstr>
      <vt:lpstr>Henning Bo Madsen </vt:lpstr>
      <vt:lpstr>Danish experiences with community ownership </vt:lpstr>
      <vt:lpstr>New ownership 2004-2005 </vt:lpstr>
      <vt:lpstr>Present framework national</vt:lpstr>
      <vt:lpstr>Present framework - local</vt:lpstr>
      <vt:lpstr>Local Energy Council</vt:lpstr>
      <vt:lpstr>RE in Ringkøbing-Skjern Municipality</vt:lpstr>
      <vt:lpstr>PowerPoint-præsentation</vt:lpstr>
      <vt:lpstr>Local Danish examples </vt:lpstr>
      <vt:lpstr>Local Danish examples </vt:lpstr>
      <vt:lpstr>  </vt:lpstr>
      <vt:lpstr>Nørhede-Hjortmose wind farm</vt:lpstr>
      <vt:lpstr>SOLAR CELLS    PV at Hjortmose </vt:lpstr>
      <vt:lpstr>Solar District Heating  (approx.110 plants in Denmark )</vt:lpstr>
      <vt:lpstr>Benefits of Community Power 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Connal Hughes</dc:creator>
  <cp:lastModifiedBy>Henning Bo Madsen</cp:lastModifiedBy>
  <cp:revision>154</cp:revision>
  <cp:lastPrinted>2019-09-17T05:03:40Z</cp:lastPrinted>
  <dcterms:created xsi:type="dcterms:W3CDTF">2013-07-02T08:51:06Z</dcterms:created>
  <dcterms:modified xsi:type="dcterms:W3CDTF">2019-09-23T05:26:44Z</dcterms:modified>
</cp:coreProperties>
</file>