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16"/>
  </p:notesMasterIdLst>
  <p:handoutMasterIdLst>
    <p:handoutMasterId r:id="rId17"/>
  </p:handoutMasterIdLst>
  <p:sldIdLst>
    <p:sldId id="328" r:id="rId2"/>
    <p:sldId id="329" r:id="rId3"/>
    <p:sldId id="324" r:id="rId4"/>
    <p:sldId id="332" r:id="rId5"/>
    <p:sldId id="325" r:id="rId6"/>
    <p:sldId id="334" r:id="rId7"/>
    <p:sldId id="340" r:id="rId8"/>
    <p:sldId id="347" r:id="rId9"/>
    <p:sldId id="341" r:id="rId10"/>
    <p:sldId id="345" r:id="rId11"/>
    <p:sldId id="346" r:id="rId12"/>
    <p:sldId id="337" r:id="rId13"/>
    <p:sldId id="326" r:id="rId14"/>
    <p:sldId id="342"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6492" autoAdjust="0"/>
  </p:normalViewPr>
  <p:slideViewPr>
    <p:cSldViewPr>
      <p:cViewPr>
        <p:scale>
          <a:sx n="120" d="100"/>
          <a:sy n="120" d="100"/>
        </p:scale>
        <p:origin x="-1296"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lineChart>
        <c:grouping val="standard"/>
        <c:varyColors val="0"/>
        <c:ser>
          <c:idx val="0"/>
          <c:order val="0"/>
          <c:tx>
            <c:strRef>
              <c:f>Sheet1!$B$1</c:f>
              <c:strCache>
                <c:ptCount val="1"/>
                <c:pt idx="0">
                  <c:v>Capacity (MW)</c:v>
                </c:pt>
              </c:strCache>
            </c:strRef>
          </c:tx>
          <c:spPr>
            <a:ln w="28575" cap="rnd">
              <a:solidFill>
                <a:schemeClr val="accent3"/>
              </a:solidFill>
              <a:round/>
            </a:ln>
            <a:effectLst/>
          </c:spPr>
          <c:marker>
            <c:symbol val="none"/>
          </c:marker>
          <c:dLbls>
            <c:dLbl>
              <c:idx val="0"/>
              <c:layout>
                <c:manualLayout>
                  <c:x val="-1.1111111111111124E-2"/>
                  <c:y val="5.555555555555555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44A-42C2-95EE-1097D6A1CA3C}"/>
                </c:ext>
              </c:extLst>
            </c:dLbl>
            <c:dLbl>
              <c:idx val="11"/>
              <c:layout>
                <c:manualLayout>
                  <c:x val="-5.8333333333333438E-2"/>
                  <c:y val="-4.629629629629630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44A-42C2-95EE-1097D6A1CA3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mmm\-yy</c:formatCode>
                <c:ptCount val="12"/>
                <c:pt idx="0">
                  <c:v>41061</c:v>
                </c:pt>
                <c:pt idx="1">
                  <c:v>41244</c:v>
                </c:pt>
                <c:pt idx="2">
                  <c:v>41426</c:v>
                </c:pt>
                <c:pt idx="3">
                  <c:v>41609</c:v>
                </c:pt>
                <c:pt idx="4">
                  <c:v>41791</c:v>
                </c:pt>
                <c:pt idx="5">
                  <c:v>41974</c:v>
                </c:pt>
                <c:pt idx="6">
                  <c:v>42156</c:v>
                </c:pt>
                <c:pt idx="7">
                  <c:v>42339</c:v>
                </c:pt>
                <c:pt idx="8">
                  <c:v>42522</c:v>
                </c:pt>
                <c:pt idx="9">
                  <c:v>42705</c:v>
                </c:pt>
                <c:pt idx="10">
                  <c:v>42887</c:v>
                </c:pt>
                <c:pt idx="11">
                  <c:v>43252</c:v>
                </c:pt>
              </c:numCache>
            </c:numRef>
          </c:cat>
          <c:val>
            <c:numRef>
              <c:f>Sheet1!$B$2:$B$13</c:f>
              <c:numCache>
                <c:formatCode>General</c:formatCode>
                <c:ptCount val="12"/>
                <c:pt idx="0">
                  <c:v>204</c:v>
                </c:pt>
                <c:pt idx="1">
                  <c:v>250</c:v>
                </c:pt>
                <c:pt idx="2">
                  <c:v>280</c:v>
                </c:pt>
                <c:pt idx="3">
                  <c:v>310</c:v>
                </c:pt>
                <c:pt idx="4">
                  <c:v>360</c:v>
                </c:pt>
                <c:pt idx="5">
                  <c:v>410</c:v>
                </c:pt>
                <c:pt idx="6">
                  <c:v>490</c:v>
                </c:pt>
                <c:pt idx="7">
                  <c:v>520</c:v>
                </c:pt>
                <c:pt idx="8">
                  <c:v>600</c:v>
                </c:pt>
                <c:pt idx="9">
                  <c:v>635</c:v>
                </c:pt>
                <c:pt idx="10">
                  <c:v>666</c:v>
                </c:pt>
                <c:pt idx="11">
                  <c:v>697</c:v>
                </c:pt>
              </c:numCache>
            </c:numRef>
          </c:val>
          <c:smooth val="0"/>
          <c:extLst xmlns:c16r2="http://schemas.microsoft.com/office/drawing/2015/06/chart">
            <c:ext xmlns:c16="http://schemas.microsoft.com/office/drawing/2014/chart" uri="{C3380CC4-5D6E-409C-BE32-E72D297353CC}">
              <c16:uniqueId val="{00000002-244A-42C2-95EE-1097D6A1CA3C}"/>
            </c:ext>
          </c:extLst>
        </c:ser>
        <c:dLbls>
          <c:showLegendKey val="0"/>
          <c:showVal val="0"/>
          <c:showCatName val="0"/>
          <c:showSerName val="0"/>
          <c:showPercent val="0"/>
          <c:showBubbleSize val="0"/>
        </c:dLbls>
        <c:marker val="1"/>
        <c:smooth val="0"/>
        <c:axId val="32015872"/>
        <c:axId val="32017408"/>
      </c:lineChart>
      <c:dateAx>
        <c:axId val="3201587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017408"/>
        <c:crosses val="autoZero"/>
        <c:auto val="1"/>
        <c:lblOffset val="100"/>
        <c:baseTimeUnit val="months"/>
      </c:dateAx>
      <c:valAx>
        <c:axId val="32017408"/>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015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27B49C-0DD3-4D37-AEFD-CC1D321151F0}" type="doc">
      <dgm:prSet loTypeId="urn:microsoft.com/office/officeart/2005/8/layout/matrix3" loCatId="matrix" qsTypeId="urn:microsoft.com/office/officeart/2005/8/quickstyle/simple2" qsCatId="simple" csTypeId="urn:microsoft.com/office/officeart/2005/8/colors/accent1_2" csCatId="accent1" phldr="1"/>
      <dgm:spPr/>
      <dgm:t>
        <a:bodyPr/>
        <a:lstStyle/>
        <a:p>
          <a:endParaRPr lang="en-US"/>
        </a:p>
      </dgm:t>
    </dgm:pt>
    <dgm:pt modelId="{A7EBB0CB-D938-49B5-B848-C4D3CA3B99E6}">
      <dgm:prSet phldrT="[Text]"/>
      <dgm:spPr/>
      <dgm:t>
        <a:bodyPr/>
        <a:lstStyle/>
        <a:p>
          <a:r>
            <a:rPr lang="en-GB" b="0" i="0" dirty="0">
              <a:latin typeface="Arial" panose="020B0604020202020204" pitchFamily="34" charset="0"/>
              <a:cs typeface="Arial" panose="020B0604020202020204" pitchFamily="34" charset="0"/>
            </a:rPr>
            <a:t>For shared ownership projects</a:t>
          </a:r>
          <a:endParaRPr lang="en-US" dirty="0">
            <a:latin typeface="Arial" panose="020B0604020202020204" pitchFamily="34" charset="0"/>
            <a:cs typeface="Arial" panose="020B0604020202020204" pitchFamily="34" charset="0"/>
          </a:endParaRPr>
        </a:p>
      </dgm:t>
    </dgm:pt>
    <dgm:pt modelId="{4A5AE1A3-B2A4-4260-B08D-15DC2FC4EB4E}" type="parTrans" cxnId="{8ABDDEB3-A492-4A06-9044-B9E1186D7CEA}">
      <dgm:prSet/>
      <dgm:spPr/>
      <dgm:t>
        <a:bodyPr/>
        <a:lstStyle/>
        <a:p>
          <a:endParaRPr lang="en-US"/>
        </a:p>
      </dgm:t>
    </dgm:pt>
    <dgm:pt modelId="{CDE9366C-A523-4B41-823E-377A13C50F06}" type="sibTrans" cxnId="{8ABDDEB3-A492-4A06-9044-B9E1186D7CEA}">
      <dgm:prSet/>
      <dgm:spPr/>
      <dgm:t>
        <a:bodyPr/>
        <a:lstStyle/>
        <a:p>
          <a:endParaRPr lang="en-US"/>
        </a:p>
      </dgm:t>
    </dgm:pt>
    <dgm:pt modelId="{EE30898E-1E38-4863-8B78-02B4FBA92791}">
      <dgm:prSet phldrT="[Text]"/>
      <dgm:spPr/>
      <dgm:t>
        <a:bodyPr/>
        <a:lstStyle/>
        <a:p>
          <a:r>
            <a:rPr lang="en-GB" b="0" i="0" dirty="0">
              <a:latin typeface="Arial" panose="020B0604020202020204" pitchFamily="34" charset="0"/>
              <a:cs typeface="Arial" panose="020B0604020202020204" pitchFamily="34" charset="0"/>
            </a:rPr>
            <a:t>In local energy systems</a:t>
          </a:r>
          <a:endParaRPr lang="en-US" dirty="0">
            <a:latin typeface="Arial" panose="020B0604020202020204" pitchFamily="34" charset="0"/>
            <a:cs typeface="Arial" panose="020B0604020202020204" pitchFamily="34" charset="0"/>
          </a:endParaRPr>
        </a:p>
      </dgm:t>
    </dgm:pt>
    <dgm:pt modelId="{E2EB1086-E448-4A26-95A4-A88ADC0EA47E}" type="parTrans" cxnId="{517AF356-1EB4-4168-8A53-248E7017B342}">
      <dgm:prSet/>
      <dgm:spPr/>
      <dgm:t>
        <a:bodyPr/>
        <a:lstStyle/>
        <a:p>
          <a:endParaRPr lang="en-US"/>
        </a:p>
      </dgm:t>
    </dgm:pt>
    <dgm:pt modelId="{D730A821-7F8C-4B00-BAAA-63A840176E4B}" type="sibTrans" cxnId="{517AF356-1EB4-4168-8A53-248E7017B342}">
      <dgm:prSet/>
      <dgm:spPr/>
      <dgm:t>
        <a:bodyPr/>
        <a:lstStyle/>
        <a:p>
          <a:endParaRPr lang="en-US"/>
        </a:p>
      </dgm:t>
    </dgm:pt>
    <dgm:pt modelId="{8485F7D9-345E-49D9-AD4A-787F099D65D9}">
      <dgm:prSet phldrT="[Text]"/>
      <dgm:spPr/>
      <dgm:t>
        <a:bodyPr/>
        <a:lstStyle/>
        <a:p>
          <a:r>
            <a:rPr lang="en-US" b="0" i="0" dirty="0">
              <a:latin typeface="Arial" panose="020B0604020202020204" pitchFamily="34" charset="0"/>
              <a:cs typeface="Arial" panose="020B0604020202020204" pitchFamily="34" charset="0"/>
            </a:rPr>
            <a:t>To contribute to Scotland's 1GW by 2020 target</a:t>
          </a:r>
          <a:endParaRPr lang="en-US" dirty="0">
            <a:latin typeface="Arial" panose="020B0604020202020204" pitchFamily="34" charset="0"/>
            <a:cs typeface="Arial" panose="020B0604020202020204" pitchFamily="34" charset="0"/>
          </a:endParaRPr>
        </a:p>
      </dgm:t>
    </dgm:pt>
    <dgm:pt modelId="{257D024B-AACA-4299-B7F3-4568E950CBC9}" type="parTrans" cxnId="{0E9C098F-8DF1-4E17-A5BF-CBC93DFAE785}">
      <dgm:prSet/>
      <dgm:spPr/>
      <dgm:t>
        <a:bodyPr/>
        <a:lstStyle/>
        <a:p>
          <a:endParaRPr lang="en-US"/>
        </a:p>
      </dgm:t>
    </dgm:pt>
    <dgm:pt modelId="{F3EB1FA5-235D-4BBF-B0CA-7A8E5C7C471F}" type="sibTrans" cxnId="{0E9C098F-8DF1-4E17-A5BF-CBC93DFAE785}">
      <dgm:prSet/>
      <dgm:spPr/>
      <dgm:t>
        <a:bodyPr/>
        <a:lstStyle/>
        <a:p>
          <a:endParaRPr lang="en-US"/>
        </a:p>
      </dgm:t>
    </dgm:pt>
    <dgm:pt modelId="{021A5571-69C0-4381-B754-E745672E2CA3}">
      <dgm:prSet phldrT="[Text]"/>
      <dgm:spPr/>
      <dgm:t>
        <a:bodyPr/>
        <a:lstStyle/>
        <a:p>
          <a:pPr>
            <a:spcAft>
              <a:spcPts val="0"/>
            </a:spcAft>
          </a:pPr>
          <a:r>
            <a:rPr lang="en-US" b="0" i="0" dirty="0">
              <a:latin typeface="Arial" panose="020B0604020202020204" pitchFamily="34" charset="0"/>
              <a:cs typeface="Arial" panose="020B0604020202020204" pitchFamily="34" charset="0"/>
            </a:rPr>
            <a:t>To </a:t>
          </a:r>
          <a:r>
            <a:rPr lang="en-US" b="0" i="0" dirty="0" err="1">
              <a:latin typeface="Arial" panose="020B0604020202020204" pitchFamily="34" charset="0"/>
              <a:cs typeface="Arial" panose="020B0604020202020204" pitchFamily="34" charset="0"/>
            </a:rPr>
            <a:t>maximise</a:t>
          </a:r>
          <a:r>
            <a:rPr lang="en-US" b="0" i="0" dirty="0">
              <a:latin typeface="Arial" panose="020B0604020202020204" pitchFamily="34" charset="0"/>
              <a:cs typeface="Arial" panose="020B0604020202020204" pitchFamily="34" charset="0"/>
            </a:rPr>
            <a:t> </a:t>
          </a:r>
        </a:p>
        <a:p>
          <a:pPr>
            <a:spcAft>
              <a:spcPts val="0"/>
            </a:spcAft>
          </a:pPr>
          <a:r>
            <a:rPr lang="en-US" b="0" i="0" dirty="0">
              <a:latin typeface="Arial" panose="020B0604020202020204" pitchFamily="34" charset="0"/>
              <a:cs typeface="Arial" panose="020B0604020202020204" pitchFamily="34" charset="0"/>
            </a:rPr>
            <a:t>impact from </a:t>
          </a:r>
        </a:p>
        <a:p>
          <a:pPr>
            <a:spcAft>
              <a:spcPct val="35000"/>
            </a:spcAft>
          </a:pPr>
          <a:r>
            <a:rPr lang="en-US" b="0" i="0" dirty="0">
              <a:latin typeface="Arial"/>
              <a:cs typeface="Arial"/>
            </a:rPr>
            <a:t>community benefits</a:t>
          </a:r>
          <a:endParaRPr lang="en-US" dirty="0">
            <a:latin typeface="Arial"/>
            <a:cs typeface="Arial"/>
          </a:endParaRPr>
        </a:p>
      </dgm:t>
    </dgm:pt>
    <dgm:pt modelId="{322AEC28-8F46-4D69-848D-2849E7378310}" type="parTrans" cxnId="{717A5DE4-8478-4E80-8D28-F866F24DC21A}">
      <dgm:prSet/>
      <dgm:spPr/>
      <dgm:t>
        <a:bodyPr/>
        <a:lstStyle/>
        <a:p>
          <a:endParaRPr lang="en-US"/>
        </a:p>
      </dgm:t>
    </dgm:pt>
    <dgm:pt modelId="{1F4FAAD2-0EED-44B9-9F73-DEBFBF324202}" type="sibTrans" cxnId="{717A5DE4-8478-4E80-8D28-F866F24DC21A}">
      <dgm:prSet/>
      <dgm:spPr/>
      <dgm:t>
        <a:bodyPr/>
        <a:lstStyle/>
        <a:p>
          <a:endParaRPr lang="en-US"/>
        </a:p>
      </dgm:t>
    </dgm:pt>
    <dgm:pt modelId="{C5D24081-A1AD-41AE-BD8C-A79C011F08A5}" type="pres">
      <dgm:prSet presAssocID="{0127B49C-0DD3-4D37-AEFD-CC1D321151F0}" presName="matrix" presStyleCnt="0">
        <dgm:presLayoutVars>
          <dgm:chMax val="1"/>
          <dgm:dir/>
          <dgm:resizeHandles val="exact"/>
        </dgm:presLayoutVars>
      </dgm:prSet>
      <dgm:spPr/>
      <dgm:t>
        <a:bodyPr/>
        <a:lstStyle/>
        <a:p>
          <a:endParaRPr lang="en-US"/>
        </a:p>
      </dgm:t>
    </dgm:pt>
    <dgm:pt modelId="{868FAC35-C88D-40B1-A1B7-6389218E14E0}" type="pres">
      <dgm:prSet presAssocID="{0127B49C-0DD3-4D37-AEFD-CC1D321151F0}" presName="diamond" presStyleLbl="bgShp" presStyleIdx="0" presStyleCnt="1" custLinFactNeighborY="-1881"/>
      <dgm:spPr>
        <a:prstGeom prst="diamond">
          <a:avLst/>
        </a:prstGeom>
        <a:solidFill>
          <a:schemeClr val="accent1">
            <a:lumMod val="40000"/>
            <a:lumOff val="60000"/>
          </a:schemeClr>
        </a:solidFill>
        <a:ln w="127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dgm:spPr>
    </dgm:pt>
    <dgm:pt modelId="{F9B12455-E1E0-4BD7-835C-C09311F6C193}" type="pres">
      <dgm:prSet presAssocID="{0127B49C-0DD3-4D37-AEFD-CC1D321151F0}" presName="quad1" presStyleLbl="node1" presStyleIdx="0" presStyleCnt="4">
        <dgm:presLayoutVars>
          <dgm:chMax val="0"/>
          <dgm:chPref val="0"/>
          <dgm:bulletEnabled val="1"/>
        </dgm:presLayoutVars>
      </dgm:prSet>
      <dgm:spPr/>
      <dgm:t>
        <a:bodyPr/>
        <a:lstStyle/>
        <a:p>
          <a:endParaRPr lang="en-US"/>
        </a:p>
      </dgm:t>
    </dgm:pt>
    <dgm:pt modelId="{2BC87F1E-DFCD-4EEC-A6DD-8B516070CD3C}" type="pres">
      <dgm:prSet presAssocID="{0127B49C-0DD3-4D37-AEFD-CC1D321151F0}" presName="quad2" presStyleLbl="node1" presStyleIdx="1" presStyleCnt="4">
        <dgm:presLayoutVars>
          <dgm:chMax val="0"/>
          <dgm:chPref val="0"/>
          <dgm:bulletEnabled val="1"/>
        </dgm:presLayoutVars>
      </dgm:prSet>
      <dgm:spPr/>
      <dgm:t>
        <a:bodyPr/>
        <a:lstStyle/>
        <a:p>
          <a:endParaRPr lang="en-US"/>
        </a:p>
      </dgm:t>
    </dgm:pt>
    <dgm:pt modelId="{59B7EC22-7725-455F-B2E7-DABB1E34B8FE}" type="pres">
      <dgm:prSet presAssocID="{0127B49C-0DD3-4D37-AEFD-CC1D321151F0}" presName="quad3" presStyleLbl="node1" presStyleIdx="2" presStyleCnt="4">
        <dgm:presLayoutVars>
          <dgm:chMax val="0"/>
          <dgm:chPref val="0"/>
          <dgm:bulletEnabled val="1"/>
        </dgm:presLayoutVars>
      </dgm:prSet>
      <dgm:spPr/>
      <dgm:t>
        <a:bodyPr/>
        <a:lstStyle/>
        <a:p>
          <a:endParaRPr lang="en-US"/>
        </a:p>
      </dgm:t>
    </dgm:pt>
    <dgm:pt modelId="{239EE075-E147-4C9A-9C0C-FC29465BE242}" type="pres">
      <dgm:prSet presAssocID="{0127B49C-0DD3-4D37-AEFD-CC1D321151F0}" presName="quad4" presStyleLbl="node1" presStyleIdx="3" presStyleCnt="4">
        <dgm:presLayoutVars>
          <dgm:chMax val="0"/>
          <dgm:chPref val="0"/>
          <dgm:bulletEnabled val="1"/>
        </dgm:presLayoutVars>
      </dgm:prSet>
      <dgm:spPr/>
      <dgm:t>
        <a:bodyPr/>
        <a:lstStyle/>
        <a:p>
          <a:endParaRPr lang="en-US"/>
        </a:p>
      </dgm:t>
    </dgm:pt>
  </dgm:ptLst>
  <dgm:cxnLst>
    <dgm:cxn modelId="{8ABDDEB3-A492-4A06-9044-B9E1186D7CEA}" srcId="{0127B49C-0DD3-4D37-AEFD-CC1D321151F0}" destId="{A7EBB0CB-D938-49B5-B848-C4D3CA3B99E6}" srcOrd="0" destOrd="0" parTransId="{4A5AE1A3-B2A4-4260-B08D-15DC2FC4EB4E}" sibTransId="{CDE9366C-A523-4B41-823E-377A13C50F06}"/>
    <dgm:cxn modelId="{5C9B2CA0-BFDC-48A9-8132-E4FE4C19A141}" type="presOf" srcId="{A7EBB0CB-D938-49B5-B848-C4D3CA3B99E6}" destId="{F9B12455-E1E0-4BD7-835C-C09311F6C193}" srcOrd="0" destOrd="0" presId="urn:microsoft.com/office/officeart/2005/8/layout/matrix3"/>
    <dgm:cxn modelId="{517AF356-1EB4-4168-8A53-248E7017B342}" srcId="{0127B49C-0DD3-4D37-AEFD-CC1D321151F0}" destId="{EE30898E-1E38-4863-8B78-02B4FBA92791}" srcOrd="1" destOrd="0" parTransId="{E2EB1086-E448-4A26-95A4-A88ADC0EA47E}" sibTransId="{D730A821-7F8C-4B00-BAAA-63A840176E4B}"/>
    <dgm:cxn modelId="{FC8E5D21-EE84-45A8-B72F-1BEF44CD254A}" type="presOf" srcId="{0127B49C-0DD3-4D37-AEFD-CC1D321151F0}" destId="{C5D24081-A1AD-41AE-BD8C-A79C011F08A5}" srcOrd="0" destOrd="0" presId="urn:microsoft.com/office/officeart/2005/8/layout/matrix3"/>
    <dgm:cxn modelId="{D8FA9BA5-7AFD-4365-9783-A25125F9601D}" type="presOf" srcId="{021A5571-69C0-4381-B754-E745672E2CA3}" destId="{239EE075-E147-4C9A-9C0C-FC29465BE242}" srcOrd="0" destOrd="0" presId="urn:microsoft.com/office/officeart/2005/8/layout/matrix3"/>
    <dgm:cxn modelId="{0E9C098F-8DF1-4E17-A5BF-CBC93DFAE785}" srcId="{0127B49C-0DD3-4D37-AEFD-CC1D321151F0}" destId="{8485F7D9-345E-49D9-AD4A-787F099D65D9}" srcOrd="2" destOrd="0" parTransId="{257D024B-AACA-4299-B7F3-4568E950CBC9}" sibTransId="{F3EB1FA5-235D-4BBF-B0CA-7A8E5C7C471F}"/>
    <dgm:cxn modelId="{B6726889-AD31-4AB8-82AA-44E644875C5D}" type="presOf" srcId="{8485F7D9-345E-49D9-AD4A-787F099D65D9}" destId="{59B7EC22-7725-455F-B2E7-DABB1E34B8FE}" srcOrd="0" destOrd="0" presId="urn:microsoft.com/office/officeart/2005/8/layout/matrix3"/>
    <dgm:cxn modelId="{3D5A1ADC-02AC-474E-BF08-CAE198C2F116}" type="presOf" srcId="{EE30898E-1E38-4863-8B78-02B4FBA92791}" destId="{2BC87F1E-DFCD-4EEC-A6DD-8B516070CD3C}" srcOrd="0" destOrd="0" presId="urn:microsoft.com/office/officeart/2005/8/layout/matrix3"/>
    <dgm:cxn modelId="{717A5DE4-8478-4E80-8D28-F866F24DC21A}" srcId="{0127B49C-0DD3-4D37-AEFD-CC1D321151F0}" destId="{021A5571-69C0-4381-B754-E745672E2CA3}" srcOrd="3" destOrd="0" parTransId="{322AEC28-8F46-4D69-848D-2849E7378310}" sibTransId="{1F4FAAD2-0EED-44B9-9F73-DEBFBF324202}"/>
    <dgm:cxn modelId="{980CEE37-984F-4B7F-AF6D-F1053028A25B}" type="presParOf" srcId="{C5D24081-A1AD-41AE-BD8C-A79C011F08A5}" destId="{868FAC35-C88D-40B1-A1B7-6389218E14E0}" srcOrd="0" destOrd="0" presId="urn:microsoft.com/office/officeart/2005/8/layout/matrix3"/>
    <dgm:cxn modelId="{C8E0B480-5BE0-4AE8-950D-C239C28C7BED}" type="presParOf" srcId="{C5D24081-A1AD-41AE-BD8C-A79C011F08A5}" destId="{F9B12455-E1E0-4BD7-835C-C09311F6C193}" srcOrd="1" destOrd="0" presId="urn:microsoft.com/office/officeart/2005/8/layout/matrix3"/>
    <dgm:cxn modelId="{5F5EF4AD-DC83-4347-B009-424815307B64}" type="presParOf" srcId="{C5D24081-A1AD-41AE-BD8C-A79C011F08A5}" destId="{2BC87F1E-DFCD-4EEC-A6DD-8B516070CD3C}" srcOrd="2" destOrd="0" presId="urn:microsoft.com/office/officeart/2005/8/layout/matrix3"/>
    <dgm:cxn modelId="{A27B5A30-9AB5-4ADB-835A-3CFEAA9F265A}" type="presParOf" srcId="{C5D24081-A1AD-41AE-BD8C-A79C011F08A5}" destId="{59B7EC22-7725-455F-B2E7-DABB1E34B8FE}" srcOrd="3" destOrd="0" presId="urn:microsoft.com/office/officeart/2005/8/layout/matrix3"/>
    <dgm:cxn modelId="{E5E71825-EAE2-407C-B510-F28F5B965A82}" type="presParOf" srcId="{C5D24081-A1AD-41AE-BD8C-A79C011F08A5}" destId="{239EE075-E147-4C9A-9C0C-FC29465BE242}"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7387B2-0363-45C0-A95E-041D4390FEC7}" type="doc">
      <dgm:prSet loTypeId="urn:microsoft.com/office/officeart/2005/8/layout/pyramid1" loCatId="pyramid" qsTypeId="urn:microsoft.com/office/officeart/2005/8/quickstyle/simple1" qsCatId="simple" csTypeId="urn:microsoft.com/office/officeart/2005/8/colors/accent1_2" csCatId="accent1" phldr="1"/>
      <dgm:spPr/>
    </dgm:pt>
    <dgm:pt modelId="{7AF7AF93-B5C7-4EDC-A505-A47E650F54E5}">
      <dgm:prSet phldrT="[Text]" custT="1"/>
      <dgm:spPr>
        <a:gradFill rotWithShape="0">
          <a:gsLst>
            <a:gs pos="0">
              <a:srgbClr val="1DA72A"/>
            </a:gs>
            <a:gs pos="100000">
              <a:schemeClr val="accent6">
                <a:tint val="50000"/>
                <a:shade val="100000"/>
                <a:satMod val="350000"/>
              </a:schemeClr>
            </a:gs>
          </a:gsLst>
          <a:lin ang="16200000" scaled="0"/>
        </a:gradFill>
        <a:ln>
          <a:solidFill>
            <a:srgbClr val="288035"/>
          </a:solidFill>
        </a:ln>
        <a:effectLst>
          <a:glow rad="546100">
            <a:srgbClr val="288035">
              <a:alpha val="27000"/>
            </a:srgbClr>
          </a:glow>
          <a:softEdge rad="38100"/>
        </a:effectLst>
      </dgm:spPr>
      <dgm:t>
        <a:bodyPr/>
        <a:lstStyle/>
        <a:p>
          <a:endParaRPr lang="en-GB" sz="1100" b="1" dirty="0">
            <a:solidFill>
              <a:schemeClr val="bg1"/>
            </a:solidFill>
            <a:latin typeface="Century Gothic" panose="020B0502020202020204" pitchFamily="34" charset="0"/>
          </a:endParaRPr>
        </a:p>
        <a:p>
          <a:r>
            <a:rPr lang="en-GB" sz="1400" b="1" dirty="0">
              <a:solidFill>
                <a:schemeClr val="bg1"/>
              </a:solidFill>
              <a:latin typeface="Century Gothic" panose="020B0502020202020204" pitchFamily="34" charset="0"/>
            </a:rPr>
            <a:t>100% </a:t>
          </a:r>
        </a:p>
        <a:p>
          <a:r>
            <a:rPr lang="en-GB" sz="1400" b="1" dirty="0">
              <a:solidFill>
                <a:schemeClr val="bg1"/>
              </a:solidFill>
              <a:latin typeface="Century Gothic" panose="020B0502020202020204" pitchFamily="34" charset="0"/>
            </a:rPr>
            <a:t>LOCALLY</a:t>
          </a:r>
        </a:p>
        <a:p>
          <a:r>
            <a:rPr lang="en-GB" sz="1400" b="1" dirty="0">
              <a:solidFill>
                <a:schemeClr val="bg1"/>
              </a:solidFill>
              <a:latin typeface="Century Gothic" panose="020B0502020202020204" pitchFamily="34" charset="0"/>
            </a:rPr>
            <a:t>OWNED</a:t>
          </a:r>
        </a:p>
      </dgm:t>
    </dgm:pt>
    <dgm:pt modelId="{4C576C61-E362-417A-83D5-4449E0339D1E}" type="parTrans" cxnId="{A1EB1BDA-BDED-4341-8DBD-4A531665D434}">
      <dgm:prSet/>
      <dgm:spPr/>
      <dgm:t>
        <a:bodyPr/>
        <a:lstStyle/>
        <a:p>
          <a:endParaRPr lang="en-GB"/>
        </a:p>
      </dgm:t>
    </dgm:pt>
    <dgm:pt modelId="{49A359DF-2C64-447F-9AB0-B1E1391E6AE7}" type="sibTrans" cxnId="{A1EB1BDA-BDED-4341-8DBD-4A531665D434}">
      <dgm:prSet/>
      <dgm:spPr/>
      <dgm:t>
        <a:bodyPr/>
        <a:lstStyle/>
        <a:p>
          <a:endParaRPr lang="en-GB"/>
        </a:p>
      </dgm:t>
    </dgm:pt>
    <dgm:pt modelId="{001AC66B-6099-44B6-94EE-8CA647E2A9D3}">
      <dgm:prSet phldrT="[Text]" custT="1"/>
      <dgm:spPr>
        <a:solidFill>
          <a:srgbClr val="288035"/>
        </a:solidFill>
        <a:ln>
          <a:solidFill>
            <a:srgbClr val="288035"/>
          </a:solidFill>
        </a:ln>
        <a:effectLst>
          <a:glow rad="546100">
            <a:srgbClr val="288035">
              <a:alpha val="27000"/>
            </a:srgbClr>
          </a:glow>
          <a:softEdge rad="38100"/>
        </a:effectLst>
      </dgm:spPr>
      <dgm:t>
        <a:bodyPr/>
        <a:lstStyle/>
        <a:p>
          <a:r>
            <a:rPr lang="en-GB" sz="1400" b="1" dirty="0">
              <a:solidFill>
                <a:schemeClr val="bg1"/>
              </a:solidFill>
              <a:latin typeface="Century Gothic" panose="020B0502020202020204" pitchFamily="34" charset="0"/>
            </a:rPr>
            <a:t>SHARED OWNERSHIP</a:t>
          </a:r>
        </a:p>
      </dgm:t>
    </dgm:pt>
    <dgm:pt modelId="{B16F7942-92D1-494D-B14D-60CFA13814ED}" type="parTrans" cxnId="{55AB7012-23D9-4F09-88A8-7666BDD366F9}">
      <dgm:prSet/>
      <dgm:spPr/>
      <dgm:t>
        <a:bodyPr/>
        <a:lstStyle/>
        <a:p>
          <a:endParaRPr lang="en-GB"/>
        </a:p>
      </dgm:t>
    </dgm:pt>
    <dgm:pt modelId="{F6B60862-0996-4E79-B55A-AE061022AD0B}" type="sibTrans" cxnId="{55AB7012-23D9-4F09-88A8-7666BDD366F9}">
      <dgm:prSet/>
      <dgm:spPr/>
      <dgm:t>
        <a:bodyPr/>
        <a:lstStyle/>
        <a:p>
          <a:endParaRPr lang="en-GB"/>
        </a:p>
      </dgm:t>
    </dgm:pt>
    <dgm:pt modelId="{FC57E4B7-6A58-4868-8522-82CB35E57EA9}">
      <dgm:prSet phldrT="[Text]" custT="1"/>
      <dgm:spPr>
        <a:gradFill rotWithShape="0">
          <a:gsLst>
            <a:gs pos="0">
              <a:srgbClr val="1DA72A"/>
            </a:gs>
            <a:gs pos="100000">
              <a:schemeClr val="accent6">
                <a:tint val="50000"/>
                <a:shade val="100000"/>
                <a:satMod val="350000"/>
              </a:schemeClr>
            </a:gs>
          </a:gsLst>
          <a:lin ang="16200000" scaled="0"/>
        </a:gradFill>
        <a:ln>
          <a:solidFill>
            <a:srgbClr val="288035"/>
          </a:solidFill>
        </a:ln>
        <a:effectLst>
          <a:glow rad="546100">
            <a:srgbClr val="288035">
              <a:alpha val="27000"/>
            </a:srgbClr>
          </a:glow>
          <a:softEdge rad="38100"/>
        </a:effectLst>
      </dgm:spPr>
      <dgm:t>
        <a:bodyPr/>
        <a:lstStyle/>
        <a:p>
          <a:r>
            <a:rPr lang="en-GB" sz="1400" b="1" dirty="0">
              <a:solidFill>
                <a:schemeClr val="bg1"/>
              </a:solidFill>
              <a:latin typeface="Century Gothic" panose="020B0502020202020204" pitchFamily="34" charset="0"/>
            </a:rPr>
            <a:t>COMMUNITY BENEFIT</a:t>
          </a:r>
        </a:p>
        <a:p>
          <a:r>
            <a:rPr lang="en-GB" sz="1400" b="1" dirty="0">
              <a:solidFill>
                <a:schemeClr val="bg1"/>
              </a:solidFill>
              <a:latin typeface="Century Gothic" panose="020B0502020202020204" pitchFamily="34" charset="0"/>
            </a:rPr>
            <a:t> from externally owned projects</a:t>
          </a:r>
        </a:p>
      </dgm:t>
    </dgm:pt>
    <dgm:pt modelId="{A6C7D8B9-C2FF-4B1C-BA4F-BF25C159B38D}" type="parTrans" cxnId="{3F2DEB72-D0A7-49B2-95F5-6195564B25CD}">
      <dgm:prSet/>
      <dgm:spPr/>
      <dgm:t>
        <a:bodyPr/>
        <a:lstStyle/>
        <a:p>
          <a:endParaRPr lang="en-GB"/>
        </a:p>
      </dgm:t>
    </dgm:pt>
    <dgm:pt modelId="{358C7E1A-2538-46A5-8135-EC558E07B9A6}" type="sibTrans" cxnId="{3F2DEB72-D0A7-49B2-95F5-6195564B25CD}">
      <dgm:prSet/>
      <dgm:spPr/>
      <dgm:t>
        <a:bodyPr/>
        <a:lstStyle/>
        <a:p>
          <a:endParaRPr lang="en-GB"/>
        </a:p>
      </dgm:t>
    </dgm:pt>
    <dgm:pt modelId="{B67E84FD-13EC-4CC4-A805-B935FBFDE446}" type="pres">
      <dgm:prSet presAssocID="{ED7387B2-0363-45C0-A95E-041D4390FEC7}" presName="Name0" presStyleCnt="0">
        <dgm:presLayoutVars>
          <dgm:dir/>
          <dgm:animLvl val="lvl"/>
          <dgm:resizeHandles val="exact"/>
        </dgm:presLayoutVars>
      </dgm:prSet>
      <dgm:spPr/>
    </dgm:pt>
    <dgm:pt modelId="{F2B36074-63C6-425D-A2AA-21B6E99FD5C4}" type="pres">
      <dgm:prSet presAssocID="{7AF7AF93-B5C7-4EDC-A505-A47E650F54E5}" presName="Name8" presStyleCnt="0"/>
      <dgm:spPr/>
    </dgm:pt>
    <dgm:pt modelId="{F4910CFB-0608-44C4-A2F1-0BB3F82CCD0F}" type="pres">
      <dgm:prSet presAssocID="{7AF7AF93-B5C7-4EDC-A505-A47E650F54E5}" presName="level" presStyleLbl="node1" presStyleIdx="0" presStyleCnt="3">
        <dgm:presLayoutVars>
          <dgm:chMax val="1"/>
          <dgm:bulletEnabled val="1"/>
        </dgm:presLayoutVars>
      </dgm:prSet>
      <dgm:spPr/>
      <dgm:t>
        <a:bodyPr/>
        <a:lstStyle/>
        <a:p>
          <a:endParaRPr lang="en-US"/>
        </a:p>
      </dgm:t>
    </dgm:pt>
    <dgm:pt modelId="{34B3816C-5565-4C15-922E-B2366CE6F937}" type="pres">
      <dgm:prSet presAssocID="{7AF7AF93-B5C7-4EDC-A505-A47E650F54E5}" presName="levelTx" presStyleLbl="revTx" presStyleIdx="0" presStyleCnt="0">
        <dgm:presLayoutVars>
          <dgm:chMax val="1"/>
          <dgm:bulletEnabled val="1"/>
        </dgm:presLayoutVars>
      </dgm:prSet>
      <dgm:spPr/>
      <dgm:t>
        <a:bodyPr/>
        <a:lstStyle/>
        <a:p>
          <a:endParaRPr lang="en-US"/>
        </a:p>
      </dgm:t>
    </dgm:pt>
    <dgm:pt modelId="{FCF58F7F-762A-4635-AFC2-D45E24CB0F28}" type="pres">
      <dgm:prSet presAssocID="{001AC66B-6099-44B6-94EE-8CA647E2A9D3}" presName="Name8" presStyleCnt="0"/>
      <dgm:spPr/>
    </dgm:pt>
    <dgm:pt modelId="{60FA42B9-1269-4A23-885B-4599B9270F6D}" type="pres">
      <dgm:prSet presAssocID="{001AC66B-6099-44B6-94EE-8CA647E2A9D3}" presName="level" presStyleLbl="node1" presStyleIdx="1" presStyleCnt="3">
        <dgm:presLayoutVars>
          <dgm:chMax val="1"/>
          <dgm:bulletEnabled val="1"/>
        </dgm:presLayoutVars>
      </dgm:prSet>
      <dgm:spPr/>
      <dgm:t>
        <a:bodyPr/>
        <a:lstStyle/>
        <a:p>
          <a:endParaRPr lang="en-US"/>
        </a:p>
      </dgm:t>
    </dgm:pt>
    <dgm:pt modelId="{2D99ED8F-6C36-4625-96D8-A042CEF3927F}" type="pres">
      <dgm:prSet presAssocID="{001AC66B-6099-44B6-94EE-8CA647E2A9D3}" presName="levelTx" presStyleLbl="revTx" presStyleIdx="0" presStyleCnt="0">
        <dgm:presLayoutVars>
          <dgm:chMax val="1"/>
          <dgm:bulletEnabled val="1"/>
        </dgm:presLayoutVars>
      </dgm:prSet>
      <dgm:spPr/>
      <dgm:t>
        <a:bodyPr/>
        <a:lstStyle/>
        <a:p>
          <a:endParaRPr lang="en-US"/>
        </a:p>
      </dgm:t>
    </dgm:pt>
    <dgm:pt modelId="{F75844FC-6B91-4996-A693-10A5E10F6D3F}" type="pres">
      <dgm:prSet presAssocID="{FC57E4B7-6A58-4868-8522-82CB35E57EA9}" presName="Name8" presStyleCnt="0"/>
      <dgm:spPr/>
    </dgm:pt>
    <dgm:pt modelId="{8DC347F9-4DDD-42B4-9DCD-A6D584331642}" type="pres">
      <dgm:prSet presAssocID="{FC57E4B7-6A58-4868-8522-82CB35E57EA9}" presName="level" presStyleLbl="node1" presStyleIdx="2" presStyleCnt="3">
        <dgm:presLayoutVars>
          <dgm:chMax val="1"/>
          <dgm:bulletEnabled val="1"/>
        </dgm:presLayoutVars>
      </dgm:prSet>
      <dgm:spPr/>
      <dgm:t>
        <a:bodyPr/>
        <a:lstStyle/>
        <a:p>
          <a:endParaRPr lang="en-US"/>
        </a:p>
      </dgm:t>
    </dgm:pt>
    <dgm:pt modelId="{ECC9129A-EBC3-440B-B90A-118FBB34EA15}" type="pres">
      <dgm:prSet presAssocID="{FC57E4B7-6A58-4868-8522-82CB35E57EA9}" presName="levelTx" presStyleLbl="revTx" presStyleIdx="0" presStyleCnt="0">
        <dgm:presLayoutVars>
          <dgm:chMax val="1"/>
          <dgm:bulletEnabled val="1"/>
        </dgm:presLayoutVars>
      </dgm:prSet>
      <dgm:spPr/>
      <dgm:t>
        <a:bodyPr/>
        <a:lstStyle/>
        <a:p>
          <a:endParaRPr lang="en-US"/>
        </a:p>
      </dgm:t>
    </dgm:pt>
  </dgm:ptLst>
  <dgm:cxnLst>
    <dgm:cxn modelId="{801442B0-CB48-44B5-BB8B-2D4300ABBA24}" type="presOf" srcId="{FC57E4B7-6A58-4868-8522-82CB35E57EA9}" destId="{ECC9129A-EBC3-440B-B90A-118FBB34EA15}" srcOrd="1" destOrd="0" presId="urn:microsoft.com/office/officeart/2005/8/layout/pyramid1"/>
    <dgm:cxn modelId="{3F2DEB72-D0A7-49B2-95F5-6195564B25CD}" srcId="{ED7387B2-0363-45C0-A95E-041D4390FEC7}" destId="{FC57E4B7-6A58-4868-8522-82CB35E57EA9}" srcOrd="2" destOrd="0" parTransId="{A6C7D8B9-C2FF-4B1C-BA4F-BF25C159B38D}" sibTransId="{358C7E1A-2538-46A5-8135-EC558E07B9A6}"/>
    <dgm:cxn modelId="{55AB7012-23D9-4F09-88A8-7666BDD366F9}" srcId="{ED7387B2-0363-45C0-A95E-041D4390FEC7}" destId="{001AC66B-6099-44B6-94EE-8CA647E2A9D3}" srcOrd="1" destOrd="0" parTransId="{B16F7942-92D1-494D-B14D-60CFA13814ED}" sibTransId="{F6B60862-0996-4E79-B55A-AE061022AD0B}"/>
    <dgm:cxn modelId="{1E22564A-8F32-4ABD-A5D9-6CFC590262F5}" type="presOf" srcId="{FC57E4B7-6A58-4868-8522-82CB35E57EA9}" destId="{8DC347F9-4DDD-42B4-9DCD-A6D584331642}" srcOrd="0" destOrd="0" presId="urn:microsoft.com/office/officeart/2005/8/layout/pyramid1"/>
    <dgm:cxn modelId="{0ADBA092-4D02-41B7-A812-50A34BBED1B4}" type="presOf" srcId="{001AC66B-6099-44B6-94EE-8CA647E2A9D3}" destId="{2D99ED8F-6C36-4625-96D8-A042CEF3927F}" srcOrd="1" destOrd="0" presId="urn:microsoft.com/office/officeart/2005/8/layout/pyramid1"/>
    <dgm:cxn modelId="{012860ED-B52D-419F-99FC-19742BFFA3CD}" type="presOf" srcId="{7AF7AF93-B5C7-4EDC-A505-A47E650F54E5}" destId="{34B3816C-5565-4C15-922E-B2366CE6F937}" srcOrd="1" destOrd="0" presId="urn:microsoft.com/office/officeart/2005/8/layout/pyramid1"/>
    <dgm:cxn modelId="{95D5C4CB-2AE5-42CC-8835-5DB2F7B7D9ED}" type="presOf" srcId="{ED7387B2-0363-45C0-A95E-041D4390FEC7}" destId="{B67E84FD-13EC-4CC4-A805-B935FBFDE446}" srcOrd="0" destOrd="0" presId="urn:microsoft.com/office/officeart/2005/8/layout/pyramid1"/>
    <dgm:cxn modelId="{A1EB1BDA-BDED-4341-8DBD-4A531665D434}" srcId="{ED7387B2-0363-45C0-A95E-041D4390FEC7}" destId="{7AF7AF93-B5C7-4EDC-A505-A47E650F54E5}" srcOrd="0" destOrd="0" parTransId="{4C576C61-E362-417A-83D5-4449E0339D1E}" sibTransId="{49A359DF-2C64-447F-9AB0-B1E1391E6AE7}"/>
    <dgm:cxn modelId="{D2F5DC64-F203-46C7-A528-95CCD885E1AD}" type="presOf" srcId="{7AF7AF93-B5C7-4EDC-A505-A47E650F54E5}" destId="{F4910CFB-0608-44C4-A2F1-0BB3F82CCD0F}" srcOrd="0" destOrd="0" presId="urn:microsoft.com/office/officeart/2005/8/layout/pyramid1"/>
    <dgm:cxn modelId="{04892C26-0DCE-4450-A202-AAA82FF8C8DC}" type="presOf" srcId="{001AC66B-6099-44B6-94EE-8CA647E2A9D3}" destId="{60FA42B9-1269-4A23-885B-4599B9270F6D}" srcOrd="0" destOrd="0" presId="urn:microsoft.com/office/officeart/2005/8/layout/pyramid1"/>
    <dgm:cxn modelId="{6F2BFD03-E6A5-4C1C-BABE-750C37293F48}" type="presParOf" srcId="{B67E84FD-13EC-4CC4-A805-B935FBFDE446}" destId="{F2B36074-63C6-425D-A2AA-21B6E99FD5C4}" srcOrd="0" destOrd="0" presId="urn:microsoft.com/office/officeart/2005/8/layout/pyramid1"/>
    <dgm:cxn modelId="{8D7CCC06-AB4F-4201-AF47-589F49AB6EF0}" type="presParOf" srcId="{F2B36074-63C6-425D-A2AA-21B6E99FD5C4}" destId="{F4910CFB-0608-44C4-A2F1-0BB3F82CCD0F}" srcOrd="0" destOrd="0" presId="urn:microsoft.com/office/officeart/2005/8/layout/pyramid1"/>
    <dgm:cxn modelId="{3CB022F9-D39C-4A8C-9306-20AEA8A7D62A}" type="presParOf" srcId="{F2B36074-63C6-425D-A2AA-21B6E99FD5C4}" destId="{34B3816C-5565-4C15-922E-B2366CE6F937}" srcOrd="1" destOrd="0" presId="urn:microsoft.com/office/officeart/2005/8/layout/pyramid1"/>
    <dgm:cxn modelId="{9E3E98C2-26D0-4DCD-80D4-5F292215D06D}" type="presParOf" srcId="{B67E84FD-13EC-4CC4-A805-B935FBFDE446}" destId="{FCF58F7F-762A-4635-AFC2-D45E24CB0F28}" srcOrd="1" destOrd="0" presId="urn:microsoft.com/office/officeart/2005/8/layout/pyramid1"/>
    <dgm:cxn modelId="{3CEFC963-44CE-454B-A9BD-14E594CF49EC}" type="presParOf" srcId="{FCF58F7F-762A-4635-AFC2-D45E24CB0F28}" destId="{60FA42B9-1269-4A23-885B-4599B9270F6D}" srcOrd="0" destOrd="0" presId="urn:microsoft.com/office/officeart/2005/8/layout/pyramid1"/>
    <dgm:cxn modelId="{F37969D2-2286-4417-A571-2BE47054D572}" type="presParOf" srcId="{FCF58F7F-762A-4635-AFC2-D45E24CB0F28}" destId="{2D99ED8F-6C36-4625-96D8-A042CEF3927F}" srcOrd="1" destOrd="0" presId="urn:microsoft.com/office/officeart/2005/8/layout/pyramid1"/>
    <dgm:cxn modelId="{2FBF890C-46A5-4DA9-AA70-2F754C5654BF}" type="presParOf" srcId="{B67E84FD-13EC-4CC4-A805-B935FBFDE446}" destId="{F75844FC-6B91-4996-A693-10A5E10F6D3F}" srcOrd="2" destOrd="0" presId="urn:microsoft.com/office/officeart/2005/8/layout/pyramid1"/>
    <dgm:cxn modelId="{015DF395-E686-4576-99AF-51D45E700476}" type="presParOf" srcId="{F75844FC-6B91-4996-A693-10A5E10F6D3F}" destId="{8DC347F9-4DDD-42B4-9DCD-A6D584331642}" srcOrd="0" destOrd="0" presId="urn:microsoft.com/office/officeart/2005/8/layout/pyramid1"/>
    <dgm:cxn modelId="{B5A1FFB4-A9A9-4646-9BBE-19B87BDFC098}" type="presParOf" srcId="{F75844FC-6B91-4996-A693-10A5E10F6D3F}" destId="{ECC9129A-EBC3-440B-B90A-118FBB34EA15}" srcOrd="1" destOrd="0" presId="urn:microsoft.com/office/officeart/2005/8/layout/pyramid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FAC35-C88D-40B1-A1B7-6389218E14E0}">
      <dsp:nvSpPr>
        <dsp:cNvPr id="0" name=""/>
        <dsp:cNvSpPr/>
      </dsp:nvSpPr>
      <dsp:spPr>
        <a:xfrm>
          <a:off x="0" y="595244"/>
          <a:ext cx="4265612" cy="4265612"/>
        </a:xfrm>
        <a:prstGeom prst="diamond">
          <a:avLst/>
        </a:prstGeom>
        <a:solidFill>
          <a:schemeClr val="accent1">
            <a:lumMod val="40000"/>
            <a:lumOff val="60000"/>
          </a:schemeClr>
        </a:solidFill>
        <a:ln w="127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dsp:spPr>
      <dsp:style>
        <a:lnRef idx="0">
          <a:scrgbClr r="0" g="0" b="0"/>
        </a:lnRef>
        <a:fillRef idx="1">
          <a:scrgbClr r="0" g="0" b="0"/>
        </a:fillRef>
        <a:effectRef idx="0">
          <a:scrgbClr r="0" g="0" b="0"/>
        </a:effectRef>
        <a:fontRef idx="minor"/>
      </dsp:style>
    </dsp:sp>
    <dsp:sp modelId="{F9B12455-E1E0-4BD7-835C-C09311F6C193}">
      <dsp:nvSpPr>
        <dsp:cNvPr id="0" name=""/>
        <dsp:cNvSpPr/>
      </dsp:nvSpPr>
      <dsp:spPr>
        <a:xfrm>
          <a:off x="405233" y="1080714"/>
          <a:ext cx="1663589" cy="166358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b="0" i="0" kern="1200" dirty="0">
              <a:latin typeface="Arial" panose="020B0604020202020204" pitchFamily="34" charset="0"/>
              <a:cs typeface="Arial" panose="020B0604020202020204" pitchFamily="34" charset="0"/>
            </a:rPr>
            <a:t>For shared ownership projects</a:t>
          </a:r>
          <a:endParaRPr lang="en-US" sz="1900" kern="1200" dirty="0">
            <a:latin typeface="Arial" panose="020B0604020202020204" pitchFamily="34" charset="0"/>
            <a:cs typeface="Arial" panose="020B0604020202020204" pitchFamily="34" charset="0"/>
          </a:endParaRPr>
        </a:p>
      </dsp:txBody>
      <dsp:txXfrm>
        <a:off x="486443" y="1161924"/>
        <a:ext cx="1501169" cy="1501169"/>
      </dsp:txXfrm>
    </dsp:sp>
    <dsp:sp modelId="{2BC87F1E-DFCD-4EEC-A6DD-8B516070CD3C}">
      <dsp:nvSpPr>
        <dsp:cNvPr id="0" name=""/>
        <dsp:cNvSpPr/>
      </dsp:nvSpPr>
      <dsp:spPr>
        <a:xfrm>
          <a:off x="2196790" y="1080714"/>
          <a:ext cx="1663589" cy="166358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b="0" i="0" kern="1200" dirty="0">
              <a:latin typeface="Arial" panose="020B0604020202020204" pitchFamily="34" charset="0"/>
              <a:cs typeface="Arial" panose="020B0604020202020204" pitchFamily="34" charset="0"/>
            </a:rPr>
            <a:t>In local energy systems</a:t>
          </a:r>
          <a:endParaRPr lang="en-US" sz="1900" kern="1200" dirty="0">
            <a:latin typeface="Arial" panose="020B0604020202020204" pitchFamily="34" charset="0"/>
            <a:cs typeface="Arial" panose="020B0604020202020204" pitchFamily="34" charset="0"/>
          </a:endParaRPr>
        </a:p>
      </dsp:txBody>
      <dsp:txXfrm>
        <a:off x="2278000" y="1161924"/>
        <a:ext cx="1501169" cy="1501169"/>
      </dsp:txXfrm>
    </dsp:sp>
    <dsp:sp modelId="{59B7EC22-7725-455F-B2E7-DABB1E34B8FE}">
      <dsp:nvSpPr>
        <dsp:cNvPr id="0" name=""/>
        <dsp:cNvSpPr/>
      </dsp:nvSpPr>
      <dsp:spPr>
        <a:xfrm>
          <a:off x="405233" y="2872271"/>
          <a:ext cx="1663589" cy="166358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0" i="0" kern="1200" dirty="0">
              <a:latin typeface="Arial" panose="020B0604020202020204" pitchFamily="34" charset="0"/>
              <a:cs typeface="Arial" panose="020B0604020202020204" pitchFamily="34" charset="0"/>
            </a:rPr>
            <a:t>To contribute to Scotland's 1GW by 2020 target</a:t>
          </a:r>
          <a:endParaRPr lang="en-US" sz="1900" kern="1200" dirty="0">
            <a:latin typeface="Arial" panose="020B0604020202020204" pitchFamily="34" charset="0"/>
            <a:cs typeface="Arial" panose="020B0604020202020204" pitchFamily="34" charset="0"/>
          </a:endParaRPr>
        </a:p>
      </dsp:txBody>
      <dsp:txXfrm>
        <a:off x="486443" y="2953481"/>
        <a:ext cx="1501169" cy="1501169"/>
      </dsp:txXfrm>
    </dsp:sp>
    <dsp:sp modelId="{239EE075-E147-4C9A-9C0C-FC29465BE242}">
      <dsp:nvSpPr>
        <dsp:cNvPr id="0" name=""/>
        <dsp:cNvSpPr/>
      </dsp:nvSpPr>
      <dsp:spPr>
        <a:xfrm>
          <a:off x="2196790" y="2872271"/>
          <a:ext cx="1663589" cy="166358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ts val="0"/>
            </a:spcAft>
          </a:pPr>
          <a:r>
            <a:rPr lang="en-US" sz="1900" b="0" i="0" kern="1200" dirty="0">
              <a:latin typeface="Arial" panose="020B0604020202020204" pitchFamily="34" charset="0"/>
              <a:cs typeface="Arial" panose="020B0604020202020204" pitchFamily="34" charset="0"/>
            </a:rPr>
            <a:t>To </a:t>
          </a:r>
          <a:r>
            <a:rPr lang="en-US" sz="1900" b="0" i="0" kern="1200" dirty="0" err="1">
              <a:latin typeface="Arial" panose="020B0604020202020204" pitchFamily="34" charset="0"/>
              <a:cs typeface="Arial" panose="020B0604020202020204" pitchFamily="34" charset="0"/>
            </a:rPr>
            <a:t>maximise</a:t>
          </a:r>
          <a:r>
            <a:rPr lang="en-US" sz="1900" b="0" i="0" kern="1200" dirty="0">
              <a:latin typeface="Arial" panose="020B0604020202020204" pitchFamily="34" charset="0"/>
              <a:cs typeface="Arial" panose="020B0604020202020204" pitchFamily="34" charset="0"/>
            </a:rPr>
            <a:t> </a:t>
          </a:r>
        </a:p>
        <a:p>
          <a:pPr lvl="0" algn="ctr" defTabSz="844550">
            <a:lnSpc>
              <a:spcPct val="90000"/>
            </a:lnSpc>
            <a:spcBef>
              <a:spcPct val="0"/>
            </a:spcBef>
            <a:spcAft>
              <a:spcPts val="0"/>
            </a:spcAft>
          </a:pPr>
          <a:r>
            <a:rPr lang="en-US" sz="1900" b="0" i="0" kern="1200" dirty="0">
              <a:latin typeface="Arial" panose="020B0604020202020204" pitchFamily="34" charset="0"/>
              <a:cs typeface="Arial" panose="020B0604020202020204" pitchFamily="34" charset="0"/>
            </a:rPr>
            <a:t>impact from </a:t>
          </a:r>
        </a:p>
        <a:p>
          <a:pPr lvl="0" algn="ctr" defTabSz="844550">
            <a:lnSpc>
              <a:spcPct val="90000"/>
            </a:lnSpc>
            <a:spcBef>
              <a:spcPct val="0"/>
            </a:spcBef>
            <a:spcAft>
              <a:spcPct val="35000"/>
            </a:spcAft>
          </a:pPr>
          <a:r>
            <a:rPr lang="en-US" sz="1900" b="0" i="0" kern="1200" dirty="0">
              <a:latin typeface="Arial"/>
              <a:cs typeface="Arial"/>
            </a:rPr>
            <a:t>community benefits</a:t>
          </a:r>
          <a:endParaRPr lang="en-US" sz="1900" kern="1200" dirty="0">
            <a:latin typeface="Arial"/>
            <a:cs typeface="Arial"/>
          </a:endParaRPr>
        </a:p>
      </dsp:txBody>
      <dsp:txXfrm>
        <a:off x="2278000" y="2953481"/>
        <a:ext cx="1501169" cy="15011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10CFB-0608-44C4-A2F1-0BB3F82CCD0F}">
      <dsp:nvSpPr>
        <dsp:cNvPr id="0" name=""/>
        <dsp:cNvSpPr/>
      </dsp:nvSpPr>
      <dsp:spPr>
        <a:xfrm>
          <a:off x="1638855" y="0"/>
          <a:ext cx="1638855" cy="1085204"/>
        </a:xfrm>
        <a:prstGeom prst="trapezoid">
          <a:avLst>
            <a:gd name="adj" fmla="val 75509"/>
          </a:avLst>
        </a:prstGeom>
        <a:gradFill rotWithShape="0">
          <a:gsLst>
            <a:gs pos="0">
              <a:srgbClr val="1DA72A"/>
            </a:gs>
            <a:gs pos="100000">
              <a:schemeClr val="accent6">
                <a:tint val="50000"/>
                <a:shade val="100000"/>
                <a:satMod val="350000"/>
              </a:schemeClr>
            </a:gs>
          </a:gsLst>
          <a:lin ang="16200000" scaled="0"/>
        </a:gradFill>
        <a:ln w="25400" cap="flat" cmpd="sng" algn="ctr">
          <a:solidFill>
            <a:srgbClr val="288035"/>
          </a:solidFill>
          <a:prstDash val="solid"/>
        </a:ln>
        <a:effectLst>
          <a:glow rad="546100">
            <a:srgbClr val="288035">
              <a:alpha val="27000"/>
            </a:srgbClr>
          </a:glow>
          <a:softEdge rad="38100"/>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n-GB" sz="1100" b="1" kern="1200" dirty="0">
            <a:solidFill>
              <a:schemeClr val="bg1"/>
            </a:solidFill>
            <a:latin typeface="Century Gothic" panose="020B0502020202020204" pitchFamily="34" charset="0"/>
          </a:endParaRPr>
        </a:p>
        <a:p>
          <a:pPr lvl="0" algn="ctr" defTabSz="488950">
            <a:lnSpc>
              <a:spcPct val="90000"/>
            </a:lnSpc>
            <a:spcBef>
              <a:spcPct val="0"/>
            </a:spcBef>
            <a:spcAft>
              <a:spcPct val="35000"/>
            </a:spcAft>
          </a:pPr>
          <a:r>
            <a:rPr lang="en-GB" sz="1400" b="1" kern="1200" dirty="0">
              <a:solidFill>
                <a:schemeClr val="bg1"/>
              </a:solidFill>
              <a:latin typeface="Century Gothic" panose="020B0502020202020204" pitchFamily="34" charset="0"/>
            </a:rPr>
            <a:t>100% </a:t>
          </a:r>
        </a:p>
        <a:p>
          <a:pPr lvl="0" algn="ctr" defTabSz="488950">
            <a:lnSpc>
              <a:spcPct val="90000"/>
            </a:lnSpc>
            <a:spcBef>
              <a:spcPct val="0"/>
            </a:spcBef>
            <a:spcAft>
              <a:spcPct val="35000"/>
            </a:spcAft>
          </a:pPr>
          <a:r>
            <a:rPr lang="en-GB" sz="1400" b="1" kern="1200" dirty="0">
              <a:solidFill>
                <a:schemeClr val="bg1"/>
              </a:solidFill>
              <a:latin typeface="Century Gothic" panose="020B0502020202020204" pitchFamily="34" charset="0"/>
            </a:rPr>
            <a:t>LOCALLY</a:t>
          </a:r>
        </a:p>
        <a:p>
          <a:pPr lvl="0" algn="ctr" defTabSz="488950">
            <a:lnSpc>
              <a:spcPct val="90000"/>
            </a:lnSpc>
            <a:spcBef>
              <a:spcPct val="0"/>
            </a:spcBef>
            <a:spcAft>
              <a:spcPct val="35000"/>
            </a:spcAft>
          </a:pPr>
          <a:r>
            <a:rPr lang="en-GB" sz="1400" b="1" kern="1200" dirty="0">
              <a:solidFill>
                <a:schemeClr val="bg1"/>
              </a:solidFill>
              <a:latin typeface="Century Gothic" panose="020B0502020202020204" pitchFamily="34" charset="0"/>
            </a:rPr>
            <a:t>OWNED</a:t>
          </a:r>
        </a:p>
      </dsp:txBody>
      <dsp:txXfrm>
        <a:off x="1638855" y="0"/>
        <a:ext cx="1638855" cy="1085204"/>
      </dsp:txXfrm>
    </dsp:sp>
    <dsp:sp modelId="{60FA42B9-1269-4A23-885B-4599B9270F6D}">
      <dsp:nvSpPr>
        <dsp:cNvPr id="0" name=""/>
        <dsp:cNvSpPr/>
      </dsp:nvSpPr>
      <dsp:spPr>
        <a:xfrm>
          <a:off x="819427" y="1085204"/>
          <a:ext cx="3277710" cy="1085204"/>
        </a:xfrm>
        <a:prstGeom prst="trapezoid">
          <a:avLst>
            <a:gd name="adj" fmla="val 75509"/>
          </a:avLst>
        </a:prstGeom>
        <a:solidFill>
          <a:srgbClr val="288035"/>
        </a:solidFill>
        <a:ln w="25400" cap="flat" cmpd="sng" algn="ctr">
          <a:solidFill>
            <a:srgbClr val="288035"/>
          </a:solidFill>
          <a:prstDash val="solid"/>
        </a:ln>
        <a:effectLst>
          <a:glow rad="546100">
            <a:srgbClr val="288035">
              <a:alpha val="27000"/>
            </a:srgbClr>
          </a:glow>
          <a:softEdge rad="38100"/>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a:solidFill>
                <a:schemeClr val="bg1"/>
              </a:solidFill>
              <a:latin typeface="Century Gothic" panose="020B0502020202020204" pitchFamily="34" charset="0"/>
            </a:rPr>
            <a:t>SHARED OWNERSHIP</a:t>
          </a:r>
        </a:p>
      </dsp:txBody>
      <dsp:txXfrm>
        <a:off x="1393027" y="1085204"/>
        <a:ext cx="2130511" cy="1085204"/>
      </dsp:txXfrm>
    </dsp:sp>
    <dsp:sp modelId="{8DC347F9-4DDD-42B4-9DCD-A6D584331642}">
      <dsp:nvSpPr>
        <dsp:cNvPr id="0" name=""/>
        <dsp:cNvSpPr/>
      </dsp:nvSpPr>
      <dsp:spPr>
        <a:xfrm>
          <a:off x="0" y="2170408"/>
          <a:ext cx="4916565" cy="1085204"/>
        </a:xfrm>
        <a:prstGeom prst="trapezoid">
          <a:avLst>
            <a:gd name="adj" fmla="val 75509"/>
          </a:avLst>
        </a:prstGeom>
        <a:gradFill rotWithShape="0">
          <a:gsLst>
            <a:gs pos="0">
              <a:srgbClr val="1DA72A"/>
            </a:gs>
            <a:gs pos="100000">
              <a:schemeClr val="accent6">
                <a:tint val="50000"/>
                <a:shade val="100000"/>
                <a:satMod val="350000"/>
              </a:schemeClr>
            </a:gs>
          </a:gsLst>
          <a:lin ang="16200000" scaled="0"/>
        </a:gradFill>
        <a:ln w="25400" cap="flat" cmpd="sng" algn="ctr">
          <a:solidFill>
            <a:srgbClr val="288035"/>
          </a:solidFill>
          <a:prstDash val="solid"/>
        </a:ln>
        <a:effectLst>
          <a:glow rad="546100">
            <a:srgbClr val="288035">
              <a:alpha val="27000"/>
            </a:srgbClr>
          </a:glow>
          <a:softEdge rad="38100"/>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a:solidFill>
                <a:schemeClr val="bg1"/>
              </a:solidFill>
              <a:latin typeface="Century Gothic" panose="020B0502020202020204" pitchFamily="34" charset="0"/>
            </a:rPr>
            <a:t>COMMUNITY BENEFIT</a:t>
          </a:r>
        </a:p>
        <a:p>
          <a:pPr lvl="0" algn="ctr" defTabSz="622300">
            <a:lnSpc>
              <a:spcPct val="90000"/>
            </a:lnSpc>
            <a:spcBef>
              <a:spcPct val="0"/>
            </a:spcBef>
            <a:spcAft>
              <a:spcPct val="35000"/>
            </a:spcAft>
          </a:pPr>
          <a:r>
            <a:rPr lang="en-GB" sz="1400" b="1" kern="1200" dirty="0">
              <a:solidFill>
                <a:schemeClr val="bg1"/>
              </a:solidFill>
              <a:latin typeface="Century Gothic" panose="020B0502020202020204" pitchFamily="34" charset="0"/>
            </a:rPr>
            <a:t> from externally owned projects</a:t>
          </a:r>
        </a:p>
      </dsp:txBody>
      <dsp:txXfrm>
        <a:off x="860399" y="2170408"/>
        <a:ext cx="3195767" cy="1085204"/>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7C390DC-6229-414B-85AE-3FE759C643D6}" type="datetimeFigureOut">
              <a:rPr lang="en-GB" smtClean="0"/>
              <a:t>18/09/2019</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CD738CA-AFE5-4FC0-98A0-99983BE6756B}" type="slidenum">
              <a:rPr lang="en-GB" smtClean="0"/>
              <a:t>‹Nr.›</a:t>
            </a:fld>
            <a:endParaRPr lang="en-GB"/>
          </a:p>
        </p:txBody>
      </p:sp>
    </p:spTree>
    <p:extLst>
      <p:ext uri="{BB962C8B-B14F-4D97-AF65-F5344CB8AC3E}">
        <p14:creationId xmlns:p14="http://schemas.microsoft.com/office/powerpoint/2010/main" val="88149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712158D-EA66-430A-A50B-DE7EF724BCFD}" type="datetimeFigureOut">
              <a:rPr lang="en-GB" smtClean="0"/>
              <a:t>18/09/2019</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B67721E-E11F-411D-BC19-8C3ACE8A73FB}" type="slidenum">
              <a:rPr lang="en-GB" smtClean="0"/>
              <a:t>‹Nr.›</a:t>
            </a:fld>
            <a:endParaRPr lang="en-GB" dirty="0"/>
          </a:p>
        </p:txBody>
      </p:sp>
    </p:spTree>
    <p:extLst>
      <p:ext uri="{BB962C8B-B14F-4D97-AF65-F5344CB8AC3E}">
        <p14:creationId xmlns:p14="http://schemas.microsoft.com/office/powerpoint/2010/main" val="1351888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u="sng" dirty="0" smtClean="0"/>
              <a:t>Image</a:t>
            </a:r>
            <a:r>
              <a:rPr lang="en-GB" b="1" i="0" u="sng" dirty="0"/>
              <a:t>:</a:t>
            </a:r>
          </a:p>
          <a:p>
            <a:r>
              <a:rPr lang="en-GB" dirty="0"/>
              <a:t>The summit of Ben Aan, overlooking Loch Katrine in Loch Lomond &amp; The Trossachs National Park (Image Credit: Visit Scotland / Kenny Lam)</a:t>
            </a:r>
          </a:p>
        </p:txBody>
      </p:sp>
      <p:sp>
        <p:nvSpPr>
          <p:cNvPr id="4" name="Slide Number Placeholder 3"/>
          <p:cNvSpPr>
            <a:spLocks noGrp="1"/>
          </p:cNvSpPr>
          <p:nvPr>
            <p:ph type="sldNum" sz="quarter" idx="10"/>
          </p:nvPr>
        </p:nvSpPr>
        <p:spPr/>
        <p:txBody>
          <a:bodyPr/>
          <a:lstStyle/>
          <a:p>
            <a:fld id="{736440D7-DC02-42BE-9830-7F281C148E7E}" type="slidenum">
              <a:rPr lang="en-GB" smtClean="0"/>
              <a:t>1</a:t>
            </a:fld>
            <a:endParaRPr lang="en-GB" dirty="0"/>
          </a:p>
        </p:txBody>
      </p:sp>
    </p:spTree>
    <p:extLst>
      <p:ext uri="{BB962C8B-B14F-4D97-AF65-F5344CB8AC3E}">
        <p14:creationId xmlns:p14="http://schemas.microsoft.com/office/powerpoint/2010/main" val="2180190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Shared ownership onshore (2.3 MW) wind project (three</a:t>
            </a:r>
            <a:r>
              <a:rPr lang="en-GB" baseline="0" dirty="0" smtClean="0">
                <a:latin typeface="Arial" panose="020B0604020202020204" pitchFamily="34" charset="0"/>
                <a:cs typeface="Arial" panose="020B0604020202020204" pitchFamily="34" charset="0"/>
              </a:rPr>
              <a:t> turbines) </a:t>
            </a:r>
            <a:r>
              <a:rPr lang="en-GB" dirty="0" smtClean="0">
                <a:latin typeface="Arial" panose="020B0604020202020204" pitchFamily="34" charset="0"/>
                <a:cs typeface="Arial" panose="020B0604020202020204" pitchFamily="34" charset="0"/>
              </a:rPr>
              <a:t>in central</a:t>
            </a:r>
            <a:r>
              <a:rPr lang="en-GB" baseline="0" dirty="0" smtClean="0">
                <a:latin typeface="Arial" panose="020B0604020202020204" pitchFamily="34" charset="0"/>
                <a:cs typeface="Arial" panose="020B0604020202020204" pitchFamily="34" charset="0"/>
              </a:rPr>
              <a:t> Scotland </a:t>
            </a:r>
            <a:r>
              <a:rPr lang="en-GB" dirty="0" smtClean="0">
                <a:latin typeface="Arial" panose="020B0604020202020204" pitchFamily="34" charset="0"/>
                <a:cs typeface="Arial" panose="020B0604020202020204" pitchFamily="34" charset="0"/>
              </a:rPr>
              <a:t>whereby one</a:t>
            </a:r>
            <a:r>
              <a:rPr lang="en-GB" baseline="0" dirty="0" smtClean="0">
                <a:latin typeface="Arial" panose="020B0604020202020204" pitchFamily="34" charset="0"/>
                <a:cs typeface="Arial" panose="020B0604020202020204" pitchFamily="34" charset="0"/>
              </a:rPr>
              <a:t> of the local community organisations has taken a 25% stake with the rural business taking the rest so generating income for business (1200 dairy cows) and income for the community. </a:t>
            </a:r>
          </a:p>
        </p:txBody>
      </p:sp>
      <p:sp>
        <p:nvSpPr>
          <p:cNvPr id="4" name="Slide Number Placeholder 3"/>
          <p:cNvSpPr>
            <a:spLocks noGrp="1"/>
          </p:cNvSpPr>
          <p:nvPr>
            <p:ph type="sldNum" sz="quarter" idx="10"/>
          </p:nvPr>
        </p:nvSpPr>
        <p:spPr/>
        <p:txBody>
          <a:bodyPr/>
          <a:lstStyle/>
          <a:p>
            <a:fld id="{0A7DC938-2CB7-4579-86D4-1EDE4B6BF96C}" type="slidenum">
              <a:rPr lang="en-GB" smtClean="0"/>
              <a:t>10</a:t>
            </a:fld>
            <a:endParaRPr lang="en-GB"/>
          </a:p>
        </p:txBody>
      </p:sp>
    </p:spTree>
    <p:extLst>
      <p:ext uri="{BB962C8B-B14F-4D97-AF65-F5344CB8AC3E}">
        <p14:creationId xmlns:p14="http://schemas.microsoft.com/office/powerpoint/2010/main" val="1407293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latin typeface="Arial" panose="020B0604020202020204" pitchFamily="34" charset="0"/>
                <a:cs typeface="Arial" panose="020B0604020202020204" pitchFamily="34" charset="0"/>
              </a:rPr>
              <a:t>Example</a:t>
            </a:r>
            <a:r>
              <a:rPr lang="en-GB" sz="1200" baseline="0" dirty="0" smtClean="0">
                <a:latin typeface="Arial" panose="020B0604020202020204" pitchFamily="34" charset="0"/>
                <a:cs typeface="Arial" panose="020B0604020202020204" pitchFamily="34" charset="0"/>
              </a:rPr>
              <a:t> of a scheme fully owned by the community. </a:t>
            </a:r>
          </a:p>
          <a:p>
            <a:endParaRPr lang="en-GB" sz="1200" baseline="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err="1" smtClean="0">
                <a:latin typeface="Arial" panose="020B0604020202020204" pitchFamily="34" charset="0"/>
                <a:cs typeface="Arial" panose="020B0604020202020204" pitchFamily="34" charset="0"/>
              </a:rPr>
              <a:t>400kW</a:t>
            </a:r>
            <a:r>
              <a:rPr lang="en-US" sz="1200" dirty="0" smtClean="0">
                <a:latin typeface="Arial" panose="020B0604020202020204" pitchFamily="34" charset="0"/>
                <a:cs typeface="Arial" panose="020B0604020202020204" pitchFamily="34" charset="0"/>
              </a:rPr>
              <a:t> hydro instigated by Mull and Iona Community - began generating electricity June 2015</a:t>
            </a:r>
          </a:p>
          <a:p>
            <a:pPr marL="285750" indent="-285750">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profits will go into the Waterfall Fund.</a:t>
            </a:r>
          </a:p>
          <a:p>
            <a:pPr marL="285750" indent="-285750">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Virtual district heating to balance the generation - providing cheaper local heat and mitigating grid constraints</a:t>
            </a:r>
            <a:endParaRPr lang="en-GB" sz="1200" dirty="0" smtClean="0">
              <a:latin typeface="Arial" panose="020B0604020202020204" pitchFamily="34" charset="0"/>
              <a:cs typeface="Arial" panose="020B0604020202020204" pitchFamily="34" charset="0"/>
            </a:endParaRPr>
          </a:p>
          <a:p>
            <a:endParaRPr lang="en-GB" sz="1200" baseline="0" dirty="0" smtClean="0">
              <a:latin typeface="Arial" panose="020B0604020202020204" pitchFamily="34" charset="0"/>
              <a:cs typeface="Arial" panose="020B0604020202020204" pitchFamily="34" charset="0"/>
            </a:endParaRPr>
          </a:p>
          <a:p>
            <a:endParaRPr lang="en-GB" sz="1200"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4544CC3-7A0F-46B8-ABC9-7A0E59E8E2BA}" type="slidenum">
              <a:rPr lang="en-GB" smtClean="0"/>
              <a:t>11</a:t>
            </a:fld>
            <a:endParaRPr lang="en-GB"/>
          </a:p>
        </p:txBody>
      </p:sp>
    </p:spTree>
    <p:extLst>
      <p:ext uri="{BB962C8B-B14F-4D97-AF65-F5344CB8AC3E}">
        <p14:creationId xmlns:p14="http://schemas.microsoft.com/office/powerpoint/2010/main" val="518865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latin typeface="Arial" panose="020B0604020202020204" pitchFamily="34" charset="0"/>
                <a:cs typeface="Arial" panose="020B0604020202020204" pitchFamily="34" charset="0"/>
              </a:rPr>
              <a:t>Each dot is a community owned project so gives you an extent of the scale of coverage</a:t>
            </a:r>
            <a:endParaRPr lang="en-GB"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B190A6B-CF97-450B-A976-1F55C8741290}" type="slidenum">
              <a:rPr lang="en-GB" smtClean="0"/>
              <a:t>12</a:t>
            </a:fld>
            <a:endParaRPr lang="en-GB"/>
          </a:p>
        </p:txBody>
      </p:sp>
    </p:spTree>
    <p:extLst>
      <p:ext uri="{BB962C8B-B14F-4D97-AF65-F5344CB8AC3E}">
        <p14:creationId xmlns:p14="http://schemas.microsoft.com/office/powerpoint/2010/main" val="3987742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latin typeface="Arial" panose="020B0604020202020204" pitchFamily="34" charset="0"/>
                <a:cs typeface="Arial" panose="020B0604020202020204" pitchFamily="34" charset="0"/>
              </a:rPr>
              <a:t>So to look to the future.</a:t>
            </a:r>
          </a:p>
          <a:p>
            <a:pPr lvl="0"/>
            <a:endParaRPr lang="en-GB" dirty="0" smtClean="0">
              <a:latin typeface="Arial" panose="020B0604020202020204" pitchFamily="34" charset="0"/>
              <a:cs typeface="Arial" panose="020B0604020202020204" pitchFamily="34" charset="0"/>
            </a:endParaRPr>
          </a:p>
          <a:p>
            <a:pPr lvl="0"/>
            <a:r>
              <a:rPr lang="en-GB" dirty="0" smtClean="0">
                <a:latin typeface="Arial" panose="020B0604020202020204" pitchFamily="34" charset="0"/>
                <a:cs typeface="Arial" panose="020B0604020202020204" pitchFamily="34" charset="0"/>
              </a:rPr>
              <a:t>As the future of our energy system transitions to a more decentralised one,</a:t>
            </a:r>
            <a:r>
              <a:rPr lang="en-GB" baseline="0" dirty="0" smtClean="0">
                <a:latin typeface="Arial" panose="020B0604020202020204" pitchFamily="34" charset="0"/>
                <a:cs typeface="Arial" panose="020B0604020202020204" pitchFamily="34" charset="0"/>
              </a:rPr>
              <a:t> the Scottish Government considers the time is right to explore with stakeholders across Scotland what values and principles should be embedded in practice and behaviours for everyone who is developing or delivering local energy projects in Scotland, </a:t>
            </a:r>
          </a:p>
          <a:p>
            <a:pPr lvl="0"/>
            <a:endParaRPr lang="en-GB" baseline="0" dirty="0" smtClean="0">
              <a:latin typeface="Arial" panose="020B0604020202020204" pitchFamily="34" charset="0"/>
              <a:cs typeface="Arial" panose="020B0604020202020204" pitchFamily="34" charset="0"/>
            </a:endParaRPr>
          </a:p>
          <a:p>
            <a:pPr lvl="0"/>
            <a:r>
              <a:rPr lang="en-GB" baseline="0" dirty="0" smtClean="0">
                <a:latin typeface="Arial" panose="020B0604020202020204" pitchFamily="34" charset="0"/>
                <a:cs typeface="Arial" panose="020B0604020202020204" pitchFamily="34" charset="0"/>
              </a:rPr>
              <a:t>We will shortly be consulting on a local energy systems policy statement – which will set out a series of key principles and outcomes summarised in this framework</a:t>
            </a:r>
          </a:p>
          <a:p>
            <a:pPr lvl="0"/>
            <a:endParaRPr lang="en-GB" baseline="0" dirty="0" smtClean="0">
              <a:latin typeface="Arial" panose="020B0604020202020204" pitchFamily="34" charset="0"/>
              <a:cs typeface="Arial" panose="020B0604020202020204" pitchFamily="34" charset="0"/>
            </a:endParaRPr>
          </a:p>
          <a:p>
            <a:pPr lvl="0"/>
            <a:r>
              <a:rPr lang="en-GB" baseline="0" dirty="0" smtClean="0">
                <a:latin typeface="Arial" panose="020B0604020202020204" pitchFamily="34" charset="0"/>
                <a:cs typeface="Arial" panose="020B0604020202020204" pitchFamily="34" charset="0"/>
              </a:rPr>
              <a:t>Highlight the following:</a:t>
            </a:r>
          </a:p>
          <a:p>
            <a:pPr lvl="0"/>
            <a:endParaRPr lang="en-GB" baseline="0" dirty="0" smtClean="0">
              <a:latin typeface="Arial" panose="020B0604020202020204" pitchFamily="34" charset="0"/>
              <a:cs typeface="Arial" panose="020B0604020202020204" pitchFamily="34" charset="0"/>
            </a:endParaRPr>
          </a:p>
          <a:p>
            <a:pPr lvl="0"/>
            <a:r>
              <a:rPr lang="en-GB" baseline="0" dirty="0" smtClean="0">
                <a:latin typeface="Arial" panose="020B0604020202020204" pitchFamily="34" charset="0"/>
                <a:cs typeface="Arial" panose="020B0604020202020204" pitchFamily="34" charset="0"/>
              </a:rPr>
              <a:t>Central themes in it will cover people, places, existing infrastructure how to replicate projects and how to ensure economic opportunity</a:t>
            </a:r>
          </a:p>
          <a:p>
            <a:pPr lvl="0"/>
            <a:endParaRPr lang="en-GB" baseline="0" dirty="0" smtClean="0">
              <a:latin typeface="Arial" panose="020B0604020202020204" pitchFamily="34" charset="0"/>
              <a:cs typeface="Arial" panose="020B0604020202020204" pitchFamily="34" charset="0"/>
            </a:endParaRPr>
          </a:p>
          <a:p>
            <a:pPr lvl="0"/>
            <a:r>
              <a:rPr lang="en-GB" baseline="0" dirty="0" smtClean="0">
                <a:latin typeface="Arial" panose="020B0604020202020204" pitchFamily="34" charset="0"/>
                <a:cs typeface="Arial" panose="020B0604020202020204" pitchFamily="34" charset="0"/>
              </a:rPr>
              <a:t>Key outcomes likely to include the need for active energy efficient consumers, decarbonisation being front and centre, local needs based approach, developing projects which  are replicable and looking to secure positive impacts for the Scottish supply chain and local economies.</a:t>
            </a:r>
          </a:p>
          <a:p>
            <a:pPr lvl="0"/>
            <a:endParaRPr lang="en-GB" baseline="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latin typeface="Arial" panose="020B0604020202020204" pitchFamily="34" charset="0"/>
                <a:cs typeface="Arial" panose="020B0604020202020204" pitchFamily="34" charset="0"/>
              </a:rPr>
              <a:t>Will are reviewing how CARES can continue support community –led activity in the future changing  local energy landscape, this will include ensuring communities have the necessary capacity to capitalise on the opportunities arising from the transition. </a:t>
            </a:r>
          </a:p>
          <a:p>
            <a:pPr lvl="0"/>
            <a:endParaRPr lang="en-GB" baseline="0" dirty="0" smtClean="0">
              <a:latin typeface="Arial" panose="020B0604020202020204" pitchFamily="34" charset="0"/>
              <a:cs typeface="Arial" panose="020B0604020202020204" pitchFamily="34" charset="0"/>
            </a:endParaRPr>
          </a:p>
          <a:p>
            <a:pPr lvl="0"/>
            <a:r>
              <a:rPr lang="en-GB" baseline="0" dirty="0" smtClean="0">
                <a:latin typeface="Arial" panose="020B0604020202020204" pitchFamily="34" charset="0"/>
                <a:cs typeface="Arial" panose="020B0604020202020204" pitchFamily="34" charset="0"/>
              </a:rPr>
              <a:t>I also should close by saying that our local authorities – of which 32 in Scotland – have a major role to play in all of this. We are working with them to put in place a statutory requirement to produce Low Carbon Heat and EE Strategies on how they plan to decarbonise the built environment in their areas and there is an important question of how this joins up with Local Energy Planning. </a:t>
            </a:r>
            <a:r>
              <a:rPr lang="en-GB" baseline="0" dirty="0" err="1" smtClean="0">
                <a:latin typeface="Arial" panose="020B0604020202020204" pitchFamily="34" charset="0"/>
                <a:cs typeface="Arial" panose="020B0604020202020204" pitchFamily="34" charset="0"/>
              </a:rPr>
              <a:t>COBN</a:t>
            </a:r>
            <a:r>
              <a:rPr lang="en-GB" baseline="0" dirty="0" smtClean="0">
                <a:latin typeface="Arial" panose="020B0604020202020204" pitchFamily="34" charset="0"/>
                <a:cs typeface="Arial" panose="020B0604020202020204" pitchFamily="34" charset="0"/>
              </a:rPr>
              <a:t> pilots that our Local Energy Scotland colleagues are working on might, if there is time, give active consideration to how we best make this link.</a:t>
            </a:r>
            <a:endParaRPr lang="en-GB" dirty="0" smtClean="0">
              <a:latin typeface="Arial" panose="020B0604020202020204" pitchFamily="34" charset="0"/>
              <a:cs typeface="Arial" panose="020B0604020202020204" pitchFamily="34" charset="0"/>
            </a:endParaRPr>
          </a:p>
          <a:p>
            <a:pPr lvl="0"/>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B67721E-E11F-411D-BC19-8C3ACE8A73FB}" type="slidenum">
              <a:rPr lang="en-GB" smtClean="0"/>
              <a:t>13</a:t>
            </a:fld>
            <a:endParaRPr lang="en-GB" dirty="0"/>
          </a:p>
        </p:txBody>
      </p:sp>
    </p:spTree>
    <p:extLst>
      <p:ext uri="{BB962C8B-B14F-4D97-AF65-F5344CB8AC3E}">
        <p14:creationId xmlns:p14="http://schemas.microsoft.com/office/powerpoint/2010/main" val="2604583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latin typeface="Arial" panose="020B0604020202020204" pitchFamily="34" charset="0"/>
                <a:cs typeface="Arial" panose="020B0604020202020204" pitchFamily="34" charset="0"/>
              </a:rPr>
              <a:t>The way we generate</a:t>
            </a:r>
            <a:r>
              <a:rPr lang="en-GB" baseline="0" dirty="0" smtClean="0">
                <a:latin typeface="Arial" panose="020B0604020202020204" pitchFamily="34" charset="0"/>
                <a:cs typeface="Arial" panose="020B0604020202020204" pitchFamily="34" charset="0"/>
              </a:rPr>
              <a:t>, supply and use our energy will change fundamentally in the coming years</a:t>
            </a:r>
          </a:p>
          <a:p>
            <a:pPr lvl="0"/>
            <a:endParaRPr lang="en-GB" baseline="0" dirty="0" smtClean="0">
              <a:latin typeface="Arial" panose="020B0604020202020204" pitchFamily="34" charset="0"/>
              <a:cs typeface="Arial" panose="020B0604020202020204" pitchFamily="34" charset="0"/>
            </a:endParaRPr>
          </a:p>
          <a:p>
            <a:pPr lvl="0"/>
            <a:r>
              <a:rPr lang="en-GB" baseline="0" dirty="0" smtClean="0">
                <a:latin typeface="Arial" panose="020B0604020202020204" pitchFamily="34" charset="0"/>
                <a:cs typeface="Arial" panose="020B0604020202020204" pitchFamily="34" charset="0"/>
              </a:rPr>
              <a:t>It will differ from place to place- based on local need and opportunity. </a:t>
            </a:r>
          </a:p>
          <a:p>
            <a:pPr lvl="0"/>
            <a:endParaRPr lang="en-GB" baseline="0" dirty="0" smtClean="0">
              <a:latin typeface="Arial" panose="020B0604020202020204" pitchFamily="34" charset="0"/>
              <a:cs typeface="Arial" panose="020B0604020202020204" pitchFamily="34" charset="0"/>
            </a:endParaRPr>
          </a:p>
          <a:p>
            <a:pPr lvl="0"/>
            <a:r>
              <a:rPr lang="en-GB" baseline="0" dirty="0" smtClean="0">
                <a:latin typeface="Arial" panose="020B0604020202020204" pitchFamily="34" charset="0"/>
                <a:cs typeface="Arial" panose="020B0604020202020204" pitchFamily="34" charset="0"/>
              </a:rPr>
              <a:t>Our challenge is thus to design a system that facilitates these flexibilities but one that has decarbonisation at its core. </a:t>
            </a:r>
          </a:p>
          <a:p>
            <a:pPr lvl="0"/>
            <a:endParaRPr lang="en-GB" baseline="0" dirty="0" smtClean="0">
              <a:latin typeface="Arial" panose="020B0604020202020204" pitchFamily="34" charset="0"/>
              <a:cs typeface="Arial" panose="020B0604020202020204" pitchFamily="34" charset="0"/>
            </a:endParaRPr>
          </a:p>
          <a:p>
            <a:pPr lvl="0"/>
            <a:r>
              <a:rPr lang="en-GB" baseline="0" dirty="0" smtClean="0">
                <a:latin typeface="Arial" panose="020B0604020202020204" pitchFamily="34" charset="0"/>
                <a:cs typeface="Arial" panose="020B0604020202020204" pitchFamily="34" charset="0"/>
              </a:rPr>
              <a:t>Thank you.</a:t>
            </a:r>
          </a:p>
        </p:txBody>
      </p:sp>
      <p:sp>
        <p:nvSpPr>
          <p:cNvPr id="4" name="Slide Number Placeholder 3"/>
          <p:cNvSpPr>
            <a:spLocks noGrp="1"/>
          </p:cNvSpPr>
          <p:nvPr>
            <p:ph type="sldNum" sz="quarter" idx="10"/>
          </p:nvPr>
        </p:nvSpPr>
        <p:spPr/>
        <p:txBody>
          <a:bodyPr/>
          <a:lstStyle/>
          <a:p>
            <a:fld id="{8CC460A6-DF19-4166-A225-CA21D0B9B2DB}" type="slidenum">
              <a:rPr lang="en-GB" smtClean="0"/>
              <a:pPr/>
              <a:t>14</a:t>
            </a:fld>
            <a:endParaRPr lang="en-GB"/>
          </a:p>
        </p:txBody>
      </p:sp>
    </p:spTree>
    <p:extLst>
      <p:ext uri="{BB962C8B-B14F-4D97-AF65-F5344CB8AC3E}">
        <p14:creationId xmlns:p14="http://schemas.microsoft.com/office/powerpoint/2010/main" val="1710381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p:txBody>
          <a:bodyPr/>
          <a:lstStyle>
            <a:lvl1pPr defTabSz="904499" eaLnBrk="0" hangingPunct="0">
              <a:defRPr sz="900" b="1">
                <a:solidFill>
                  <a:srgbClr val="003366"/>
                </a:solidFill>
                <a:latin typeface="Arial" charset="0"/>
                <a:ea typeface="ＭＳ Ｐゴシック" charset="-128"/>
              </a:defRPr>
            </a:lvl1pPr>
            <a:lvl2pPr marL="26124953" indent="-25810632" defTabSz="904499" eaLnBrk="0" hangingPunct="0">
              <a:defRPr sz="900" b="1">
                <a:solidFill>
                  <a:srgbClr val="003366"/>
                </a:solidFill>
                <a:latin typeface="Arial" charset="0"/>
                <a:ea typeface="ＭＳ Ｐゴシック" charset="-128"/>
              </a:defRPr>
            </a:lvl2pPr>
            <a:lvl3pPr eaLnBrk="0" hangingPunct="0">
              <a:defRPr sz="900" b="1">
                <a:solidFill>
                  <a:srgbClr val="003366"/>
                </a:solidFill>
                <a:latin typeface="Arial" charset="0"/>
                <a:ea typeface="ＭＳ Ｐゴシック" charset="-128"/>
              </a:defRPr>
            </a:lvl3pPr>
            <a:lvl4pPr eaLnBrk="0" hangingPunct="0">
              <a:defRPr sz="900" b="1">
                <a:solidFill>
                  <a:srgbClr val="003366"/>
                </a:solidFill>
                <a:latin typeface="Arial" charset="0"/>
                <a:ea typeface="ＭＳ Ｐゴシック" charset="-128"/>
              </a:defRPr>
            </a:lvl4pPr>
            <a:lvl5pPr eaLnBrk="0" hangingPunct="0">
              <a:defRPr sz="900" b="1">
                <a:solidFill>
                  <a:srgbClr val="003366"/>
                </a:solidFill>
                <a:latin typeface="Arial" charset="0"/>
                <a:ea typeface="ＭＳ Ｐゴシック" charset="-128"/>
              </a:defRPr>
            </a:lvl5pPr>
            <a:lvl6pPr marL="316520" eaLnBrk="0" fontAlgn="base" hangingPunct="0">
              <a:spcBef>
                <a:spcPct val="0"/>
              </a:spcBef>
              <a:spcAft>
                <a:spcPct val="0"/>
              </a:spcAft>
              <a:defRPr sz="900" b="1">
                <a:solidFill>
                  <a:srgbClr val="003366"/>
                </a:solidFill>
                <a:latin typeface="Arial" charset="0"/>
                <a:ea typeface="ＭＳ Ｐゴシック" charset="-128"/>
              </a:defRPr>
            </a:lvl6pPr>
            <a:lvl7pPr marL="633039" eaLnBrk="0" fontAlgn="base" hangingPunct="0">
              <a:spcBef>
                <a:spcPct val="0"/>
              </a:spcBef>
              <a:spcAft>
                <a:spcPct val="0"/>
              </a:spcAft>
              <a:defRPr sz="900" b="1">
                <a:solidFill>
                  <a:srgbClr val="003366"/>
                </a:solidFill>
                <a:latin typeface="Arial" charset="0"/>
                <a:ea typeface="ＭＳ Ｐゴシック" charset="-128"/>
              </a:defRPr>
            </a:lvl7pPr>
            <a:lvl8pPr marL="949559" eaLnBrk="0" fontAlgn="base" hangingPunct="0">
              <a:spcBef>
                <a:spcPct val="0"/>
              </a:spcBef>
              <a:spcAft>
                <a:spcPct val="0"/>
              </a:spcAft>
              <a:defRPr sz="900" b="1">
                <a:solidFill>
                  <a:srgbClr val="003366"/>
                </a:solidFill>
                <a:latin typeface="Arial" charset="0"/>
                <a:ea typeface="ＭＳ Ｐゴシック" charset="-128"/>
              </a:defRPr>
            </a:lvl8pPr>
            <a:lvl9pPr marL="1266078" eaLnBrk="0" fontAlgn="base" hangingPunct="0">
              <a:spcBef>
                <a:spcPct val="0"/>
              </a:spcBef>
              <a:spcAft>
                <a:spcPct val="0"/>
              </a:spcAft>
              <a:defRPr sz="900" b="1">
                <a:solidFill>
                  <a:srgbClr val="003366"/>
                </a:solidFill>
                <a:latin typeface="Arial" charset="0"/>
                <a:ea typeface="ＭＳ Ｐゴシック" charset="-128"/>
              </a:defRPr>
            </a:lvl9pPr>
          </a:lstStyle>
          <a:p>
            <a:pPr eaLnBrk="1" hangingPunct="1"/>
            <a:fld id="{4DA93C35-97AC-4597-A050-5F5B22601216}" type="slidenum">
              <a:rPr lang="en-GB" sz="1200" b="0">
                <a:solidFill>
                  <a:schemeClr val="tx1"/>
                </a:solidFill>
              </a:rPr>
              <a:pPr eaLnBrk="1" hangingPunct="1"/>
              <a:t>2</a:t>
            </a:fld>
            <a:endParaRPr lang="en-GB" sz="1200" b="0">
              <a:solidFill>
                <a:schemeClr val="tx1"/>
              </a:solidFill>
            </a:endParaRPr>
          </a:p>
        </p:txBody>
      </p:sp>
      <p:sp>
        <p:nvSpPr>
          <p:cNvPr id="15363" name="Rectangle 2"/>
          <p:cNvSpPr>
            <a:spLocks noGrp="1" noRot="1" noChangeAspect="1" noChangeArrowheads="1" noTextEdit="1"/>
          </p:cNvSpPr>
          <p:nvPr>
            <p:ph type="sldImg"/>
          </p:nvPr>
        </p:nvSpPr>
        <p:spPr>
          <a:xfrm>
            <a:off x="673100" y="808038"/>
            <a:ext cx="5391150" cy="4043362"/>
          </a:xfrm>
          <a:ln/>
        </p:spPr>
      </p:sp>
      <p:sp>
        <p:nvSpPr>
          <p:cNvPr id="15364" name="Rectangle 3"/>
          <p:cNvSpPr>
            <a:spLocks noGrp="1" noChangeArrowheads="1"/>
          </p:cNvSpPr>
          <p:nvPr>
            <p:ph type="body" idx="1"/>
          </p:nvPr>
        </p:nvSpPr>
        <p:spPr/>
        <p:txBody>
          <a:bodyPr/>
          <a:lstStyle/>
          <a:p>
            <a:pPr eaLnBrk="1" hangingPunct="1"/>
            <a:endParaRPr lang="en-US" dirty="0" smtClean="0"/>
          </a:p>
          <a:p>
            <a:pPr eaLnBrk="1" hangingPunct="1"/>
            <a:endParaRPr lang="en-US" dirty="0" smtClean="0"/>
          </a:p>
          <a:p>
            <a:pPr eaLnBrk="1" hangingPunct="1"/>
            <a:r>
              <a:rPr lang="en-US" dirty="0" smtClean="0">
                <a:latin typeface="Arial" panose="020B0604020202020204" pitchFamily="34" charset="0"/>
                <a:cs typeface="Arial" panose="020B0604020202020204" pitchFamily="34" charset="0"/>
              </a:rPr>
              <a:t>Delighted to be here in Oldenburg today to profile the Scottish Government approach to promoting Local Energy Systems, Community</a:t>
            </a:r>
            <a:r>
              <a:rPr lang="en-US" baseline="0" dirty="0" smtClean="0">
                <a:latin typeface="Arial" panose="020B0604020202020204" pitchFamily="34" charset="0"/>
                <a:cs typeface="Arial" panose="020B0604020202020204" pitchFamily="34" charset="0"/>
              </a:rPr>
              <a:t> Ownership</a:t>
            </a:r>
            <a:r>
              <a:rPr lang="en-US" dirty="0" smtClean="0">
                <a:latin typeface="Arial" panose="020B0604020202020204" pitchFamily="34" charset="0"/>
                <a:cs typeface="Arial" panose="020B0604020202020204" pitchFamily="34" charset="0"/>
              </a:rPr>
              <a:t> and the low carbon transition.</a:t>
            </a:r>
            <a:r>
              <a:rPr lang="en-US" baseline="0" dirty="0" smtClean="0">
                <a:latin typeface="Arial" panose="020B0604020202020204" pitchFamily="34" charset="0"/>
                <a:cs typeface="Arial" panose="020B0604020202020204" pitchFamily="34" charset="0"/>
              </a:rPr>
              <a:t> In the 20 minutes that I have wanted to </a:t>
            </a:r>
          </a:p>
          <a:p>
            <a:pPr eaLnBrk="1" hangingPunct="1"/>
            <a:endParaRPr lang="en-US" baseline="0" dirty="0" smtClean="0">
              <a:latin typeface="Arial" panose="020B0604020202020204" pitchFamily="34" charset="0"/>
              <a:cs typeface="Arial" panose="020B0604020202020204" pitchFamily="34" charset="0"/>
            </a:endParaRPr>
          </a:p>
          <a:p>
            <a:pPr marL="171450" indent="-171450" eaLnBrk="1" hangingPunct="1">
              <a:buFontTx/>
              <a:buChar char="-"/>
            </a:pPr>
            <a:r>
              <a:rPr lang="en-US" baseline="0" dirty="0" smtClean="0">
                <a:latin typeface="Arial" panose="020B0604020202020204" pitchFamily="34" charset="0"/>
                <a:cs typeface="Arial" panose="020B0604020202020204" pitchFamily="34" charset="0"/>
              </a:rPr>
              <a:t>Talk about the policies in place to promote local and community ownership of energy projects and the tools we have to deliver that policy.</a:t>
            </a:r>
          </a:p>
          <a:p>
            <a:pPr marL="171450" indent="-171450" eaLnBrk="1" hangingPunct="1">
              <a:buFontTx/>
              <a:buChar char="-"/>
            </a:pPr>
            <a:r>
              <a:rPr lang="en-US" baseline="0" dirty="0" smtClean="0">
                <a:latin typeface="Arial" panose="020B0604020202020204" pitchFamily="34" charset="0"/>
                <a:cs typeface="Arial" panose="020B0604020202020204" pitchFamily="34" charset="0"/>
              </a:rPr>
              <a:t>But also wanted to give you a sense of the wider context we are operating in, both in terms of tackling climate change as well as dealing with regulatory change in the UK which will have an impact on drivers of community and locally owned renewables.  </a:t>
            </a: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4902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latin typeface="Arial" panose="020B0604020202020204" pitchFamily="34" charset="0"/>
                <a:cs typeface="Arial" panose="020B0604020202020204" pitchFamily="34" charset="0"/>
              </a:rPr>
              <a:t>This is the long and winding road to 2045 and to net zero Green House Gas Emissions in Scotland.</a:t>
            </a:r>
          </a:p>
          <a:p>
            <a:endParaRPr lang="en-GB" sz="12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In April 2019, the First Minister for Scotland declared a Global Climate Change Emergency and committed to legislating to make Scotland a net zero economy and society by 2045, at the latest.</a:t>
            </a:r>
            <a:r>
              <a:rPr lang="en-GB" sz="1200" baseline="0" dirty="0" smtClean="0">
                <a:latin typeface="Arial" panose="020B0604020202020204" pitchFamily="34" charset="0"/>
                <a:cs typeface="Arial" panose="020B0604020202020204" pitchFamily="34" charset="0"/>
              </a:rPr>
              <a:t> She also committed to making that transition </a:t>
            </a:r>
            <a:r>
              <a:rPr lang="en-GB" sz="1200" dirty="0" smtClean="0">
                <a:latin typeface="Arial" panose="020B0604020202020204" pitchFamily="34" charset="0"/>
                <a:cs typeface="Arial" panose="020B0604020202020204" pitchFamily="34" charset="0"/>
              </a:rPr>
              <a:t>inclusive (ensuring the most vulnerable were not left behind) , to creating</a:t>
            </a:r>
            <a:r>
              <a:rPr lang="en-GB" sz="1200" baseline="0" dirty="0" smtClean="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 opportunities for all and to deliver sustained economic growth.</a:t>
            </a:r>
          </a:p>
          <a:p>
            <a:endParaRPr lang="en-GB" sz="12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The 2045 commitment,</a:t>
            </a:r>
            <a:r>
              <a:rPr lang="en-GB" sz="1200" baseline="0" dirty="0" smtClean="0">
                <a:latin typeface="Arial" panose="020B0604020202020204" pitchFamily="34" charset="0"/>
                <a:cs typeface="Arial" panose="020B0604020202020204" pitchFamily="34" charset="0"/>
              </a:rPr>
              <a:t> based on advice from the UK CCC also committed us to interim </a:t>
            </a:r>
            <a:r>
              <a:rPr lang="en-GB" sz="1200" baseline="0" dirty="0" err="1" smtClean="0">
                <a:latin typeface="Arial" panose="020B0604020202020204" pitchFamily="34" charset="0"/>
                <a:cs typeface="Arial" panose="020B0604020202020204" pitchFamily="34" charset="0"/>
              </a:rPr>
              <a:t>GHG</a:t>
            </a:r>
            <a:r>
              <a:rPr lang="en-GB" sz="1200" baseline="0" dirty="0" smtClean="0">
                <a:latin typeface="Arial" panose="020B0604020202020204" pitchFamily="34" charset="0"/>
                <a:cs typeface="Arial" panose="020B0604020202020204" pitchFamily="34" charset="0"/>
              </a:rPr>
              <a:t> emission reduction targets of 70% by 2030 and 90% by 2040. And we are currently legislating to bring these targets into domestic law.</a:t>
            </a:r>
          </a:p>
          <a:p>
            <a:endParaRPr lang="en-GB" sz="1200" baseline="0" dirty="0" smtClean="0">
              <a:latin typeface="Arial" panose="020B0604020202020204" pitchFamily="34" charset="0"/>
              <a:cs typeface="Arial" panose="020B0604020202020204" pitchFamily="34" charset="0"/>
            </a:endParaRPr>
          </a:p>
          <a:p>
            <a:r>
              <a:rPr lang="en-GB" sz="1200" baseline="0" dirty="0" smtClean="0">
                <a:latin typeface="Arial" panose="020B0604020202020204" pitchFamily="34" charset="0"/>
                <a:cs typeface="Arial" panose="020B0604020202020204" pitchFamily="34" charset="0"/>
              </a:rPr>
              <a:t>But climate legislation isn’t new in Scotland. We passed our first climate act in 2009 , Ministers report to our Parliament annually on annual emission reduction targets and this will continue.</a:t>
            </a:r>
          </a:p>
          <a:p>
            <a:endParaRPr lang="en-GB" sz="1200" baseline="0" dirty="0" smtClean="0">
              <a:latin typeface="Arial" panose="020B0604020202020204" pitchFamily="34" charset="0"/>
              <a:cs typeface="Arial" panose="020B0604020202020204" pitchFamily="34" charset="0"/>
            </a:endParaRPr>
          </a:p>
          <a:p>
            <a:r>
              <a:rPr lang="en-GB" sz="1200" baseline="0" dirty="0" smtClean="0">
                <a:latin typeface="Arial" panose="020B0604020202020204" pitchFamily="34" charset="0"/>
                <a:cs typeface="Arial" panose="020B0604020202020204" pitchFamily="34" charset="0"/>
              </a:rPr>
              <a:t>Important to see future policy on local and community energy policy in the context of our climate change commitments,</a:t>
            </a:r>
          </a:p>
          <a:p>
            <a:endParaRPr lang="en-GB" sz="1200" baseline="0" dirty="0" smtClean="0">
              <a:latin typeface="Arial" panose="020B0604020202020204" pitchFamily="34" charset="0"/>
              <a:cs typeface="Arial" panose="020B0604020202020204" pitchFamily="34" charset="0"/>
            </a:endParaRPr>
          </a:p>
          <a:p>
            <a:endParaRPr lang="en-GB" sz="1200"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CB67721E-E11F-411D-BC19-8C3ACE8A73FB}" type="slidenum">
              <a:rPr lang="en-GB" smtClean="0"/>
              <a:t>3</a:t>
            </a:fld>
            <a:endParaRPr lang="en-GB" dirty="0"/>
          </a:p>
        </p:txBody>
      </p:sp>
    </p:spTree>
    <p:extLst>
      <p:ext uri="{BB962C8B-B14F-4D97-AF65-F5344CB8AC3E}">
        <p14:creationId xmlns:p14="http://schemas.microsoft.com/office/powerpoint/2010/main" val="2493576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baseline="0" dirty="0" smtClean="0">
                <a:latin typeface="Arial" panose="020B0604020202020204" pitchFamily="34" charset="0"/>
                <a:cs typeface="Arial" panose="020B0604020202020204" pitchFamily="34" charset="0"/>
              </a:rPr>
              <a:t>The other driver is our Energy Strategy.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Arial" panose="020B0604020202020204" pitchFamily="34" charset="0"/>
              <a:ea typeface="ＭＳ Ｐゴシック" charset="-128"/>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Arial" charset="0"/>
                <a:ea typeface="ＭＳ Ｐゴシック" charset="-128"/>
                <a:cs typeface="ＭＳ Ｐゴシック" charset="-128"/>
              </a:rPr>
              <a:t>The Energy Strategy launched at the end of 2017 established </a:t>
            </a:r>
            <a:r>
              <a:rPr lang="en-GB" sz="1200" b="1" kern="1200" dirty="0" smtClean="0">
                <a:solidFill>
                  <a:schemeClr val="tx1"/>
                </a:solidFill>
                <a:effectLst/>
                <a:latin typeface="Arial" charset="0"/>
                <a:ea typeface="ＭＳ Ｐゴシック" charset="-128"/>
                <a:cs typeface="ＭＳ Ｐゴシック" charset="-128"/>
              </a:rPr>
              <a:t>six strategic energy priorities</a:t>
            </a:r>
            <a:r>
              <a:rPr lang="en-GB" sz="1200" kern="1200" dirty="0" smtClean="0">
                <a:solidFill>
                  <a:schemeClr val="tx1"/>
                </a:solidFill>
                <a:effectLst/>
                <a:latin typeface="Arial" charset="0"/>
                <a:ea typeface="ＭＳ Ｐゴシック" charset="-128"/>
                <a:cs typeface="ＭＳ Ｐゴシック" charset="-128"/>
              </a:rPr>
              <a:t> to help guide the decisions that the Scottish Government, working with partner organisations, needs to make over the coming decades. </a:t>
            </a:r>
          </a:p>
          <a:p>
            <a:pPr lvl="0" fontAlgn="base"/>
            <a:endParaRPr lang="en-GB" sz="1200" kern="1200" dirty="0" smtClean="0">
              <a:solidFill>
                <a:schemeClr val="tx1"/>
              </a:solidFill>
              <a:effectLst/>
              <a:latin typeface="Arial" charset="0"/>
              <a:ea typeface="ＭＳ Ｐゴシック" charset="-128"/>
              <a:cs typeface="ＭＳ Ｐゴシック" charset="-128"/>
            </a:endParaRPr>
          </a:p>
          <a:p>
            <a:pPr lvl="0" fontAlgn="base"/>
            <a:r>
              <a:rPr lang="en-GB" sz="1200" kern="1200" dirty="0" smtClean="0">
                <a:solidFill>
                  <a:schemeClr val="tx1"/>
                </a:solidFill>
                <a:effectLst/>
                <a:latin typeface="Arial" charset="0"/>
                <a:ea typeface="ＭＳ Ｐゴシック" charset="-128"/>
                <a:cs typeface="ＭＳ Ｐゴシック" charset="-128"/>
              </a:rPr>
              <a:t>It takes a whole-system approach that considers both the use and the supply of energy for heat, power and transport. </a:t>
            </a:r>
          </a:p>
          <a:p>
            <a:pPr lvl="0" fontAlgn="base"/>
            <a:endParaRPr lang="en-GB" sz="1200" kern="1200" dirty="0" smtClean="0">
              <a:solidFill>
                <a:schemeClr val="tx1"/>
              </a:solidFill>
              <a:effectLst/>
              <a:latin typeface="Arial" charset="0"/>
              <a:ea typeface="ＭＳ Ｐゴシック" charset="-128"/>
              <a:cs typeface="ＭＳ Ｐゴシック" charset="-128"/>
            </a:endParaRPr>
          </a:p>
          <a:p>
            <a:pPr lvl="0" fontAlgn="base"/>
            <a:r>
              <a:rPr lang="en-GB" sz="1200" baseline="0" dirty="0" smtClean="0">
                <a:latin typeface="Arial" panose="020B0604020202020204" pitchFamily="34" charset="0"/>
                <a:cs typeface="Arial" panose="020B0604020202020204" pitchFamily="34" charset="0"/>
              </a:rPr>
              <a:t>Commits us to deriving 50% of our energy from renewables by 2030, that compares to the 32% target agreed by EU energy Ministers</a:t>
            </a:r>
            <a:endParaRPr lang="en-GB" sz="1200" kern="1200" dirty="0" smtClean="0">
              <a:solidFill>
                <a:schemeClr val="tx1"/>
              </a:solidFill>
              <a:effectLst/>
              <a:latin typeface="Arial" charset="0"/>
              <a:ea typeface="ＭＳ Ｐゴシック" charset="-128"/>
              <a:cs typeface="ＭＳ Ｐゴシック" charset="-128"/>
            </a:endParaRPr>
          </a:p>
          <a:p>
            <a:pPr lvl="0" fontAlgn="base"/>
            <a:endParaRPr lang="en-GB" sz="1200" kern="1200" dirty="0" smtClean="0">
              <a:solidFill>
                <a:schemeClr val="tx1"/>
              </a:solidFill>
              <a:effectLst/>
              <a:latin typeface="Arial" charset="0"/>
              <a:ea typeface="ＭＳ Ｐゴシック" charset="-128"/>
              <a:cs typeface="ＭＳ Ｐゴシック" charset="-128"/>
            </a:endParaRPr>
          </a:p>
          <a:p>
            <a:pPr lvl="0" fontAlgn="base"/>
            <a:endParaRPr lang="en-GB" sz="1200" kern="1200" dirty="0" smtClean="0">
              <a:solidFill>
                <a:schemeClr val="tx1"/>
              </a:solidFill>
              <a:effectLst/>
              <a:latin typeface="Arial" charset="0"/>
              <a:ea typeface="ＭＳ Ｐゴシック" charset="-128"/>
              <a:cs typeface="ＭＳ Ｐゴシック" charset="-128"/>
            </a:endParaRPr>
          </a:p>
          <a:p>
            <a:endParaRPr lang="en-GB" sz="1200" dirty="0"/>
          </a:p>
        </p:txBody>
      </p:sp>
      <p:sp>
        <p:nvSpPr>
          <p:cNvPr id="4" name="Slide Number Placeholder 3"/>
          <p:cNvSpPr>
            <a:spLocks noGrp="1"/>
          </p:cNvSpPr>
          <p:nvPr>
            <p:ph type="sldNum" sz="quarter" idx="10"/>
          </p:nvPr>
        </p:nvSpPr>
        <p:spPr/>
        <p:txBody>
          <a:bodyPr/>
          <a:lstStyle/>
          <a:p>
            <a:fld id="{6E9A505C-CDD4-4FDB-9D90-ADDE4B3C9AE8}" type="slidenum">
              <a:rPr lang="en-GB" smtClean="0"/>
              <a:t>4</a:t>
            </a:fld>
            <a:endParaRPr lang="en-GB"/>
          </a:p>
        </p:txBody>
      </p:sp>
    </p:spTree>
    <p:extLst>
      <p:ext uri="{BB962C8B-B14F-4D97-AF65-F5344CB8AC3E}">
        <p14:creationId xmlns:p14="http://schemas.microsoft.com/office/powerpoint/2010/main" val="816272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latin typeface="Arial" panose="020B0604020202020204" pitchFamily="34" charset="0"/>
                <a:cs typeface="Arial" panose="020B0604020202020204" pitchFamily="34" charset="0"/>
              </a:rPr>
              <a:t>So why do</a:t>
            </a:r>
            <a:r>
              <a:rPr lang="en-GB" baseline="0" dirty="0" smtClean="0">
                <a:latin typeface="Arial" panose="020B0604020202020204" pitchFamily="34" charset="0"/>
                <a:cs typeface="Arial" panose="020B0604020202020204" pitchFamily="34" charset="0"/>
              </a:rPr>
              <a:t> we prioritise local energy systems.</a:t>
            </a:r>
          </a:p>
          <a:p>
            <a:pPr lvl="0"/>
            <a:endParaRPr lang="en-GB" baseline="0" dirty="0" smtClean="0">
              <a:latin typeface="Arial" panose="020B0604020202020204" pitchFamily="34" charset="0"/>
              <a:cs typeface="Arial" panose="020B0604020202020204" pitchFamily="34" charset="0"/>
            </a:endParaRPr>
          </a:p>
          <a:p>
            <a:pPr lvl="0"/>
            <a:r>
              <a:rPr lang="en-GB" dirty="0" smtClean="0">
                <a:latin typeface="Arial" panose="020B0604020202020204" pitchFamily="34" charset="0"/>
                <a:cs typeface="Arial" panose="020B0604020202020204" pitchFamily="34" charset="0"/>
              </a:rPr>
              <a:t>Energy system is rapidly decentralising and that trend will continue</a:t>
            </a:r>
            <a:r>
              <a:rPr lang="en-GB" baseline="0" dirty="0" smtClean="0">
                <a:latin typeface="Arial" panose="020B0604020202020204" pitchFamily="34" charset="0"/>
                <a:cs typeface="Arial" panose="020B0604020202020204" pitchFamily="34" charset="0"/>
              </a:rPr>
              <a:t> into the future, That’s in part being driven by the renewables revolution. In Scotland we aim to ensure that 100% of electricity consumption is met from the renewables by the end of 2020. At around 75% by the end of 2018. </a:t>
            </a:r>
            <a:endParaRPr lang="en-GB" dirty="0" smtClean="0">
              <a:latin typeface="Arial" panose="020B0604020202020204" pitchFamily="34" charset="0"/>
              <a:cs typeface="Arial" panose="020B0604020202020204" pitchFamily="34" charset="0"/>
            </a:endParaRPr>
          </a:p>
          <a:p>
            <a:pPr lvl="0"/>
            <a:endParaRPr lang="en-GB" dirty="0" smtClean="0">
              <a:latin typeface="Arial" panose="020B0604020202020204" pitchFamily="34" charset="0"/>
              <a:cs typeface="Arial" panose="020B0604020202020204" pitchFamily="34" charset="0"/>
            </a:endParaRPr>
          </a:p>
          <a:p>
            <a:pPr lvl="0"/>
            <a:r>
              <a:rPr lang="en-GB" dirty="0" smtClean="0">
                <a:latin typeface="Arial" panose="020B0604020202020204" pitchFamily="34" charset="0"/>
                <a:cs typeface="Arial" panose="020B0604020202020204" pitchFamily="34" charset="0"/>
              </a:rPr>
              <a:t>So I think this energy trend brings opportunities</a:t>
            </a:r>
            <a:r>
              <a:rPr lang="en-GB" baseline="0" dirty="0" smtClean="0">
                <a:latin typeface="Arial" panose="020B0604020202020204" pitchFamily="34" charset="0"/>
                <a:cs typeface="Arial" panose="020B0604020202020204" pitchFamily="34" charset="0"/>
              </a:rPr>
              <a:t> f</a:t>
            </a:r>
            <a:r>
              <a:rPr lang="en-GB" dirty="0" smtClean="0">
                <a:latin typeface="Arial" panose="020B0604020202020204" pitchFamily="34" charset="0"/>
                <a:cs typeface="Arial" panose="020B0604020202020204" pitchFamily="34" charset="0"/>
              </a:rPr>
              <a:t>or community energy.</a:t>
            </a:r>
          </a:p>
          <a:p>
            <a:pPr lvl="0"/>
            <a:endParaRPr lang="en-GB" dirty="0" smtClean="0">
              <a:latin typeface="Arial" panose="020B0604020202020204" pitchFamily="34" charset="0"/>
              <a:cs typeface="Arial" panose="020B0604020202020204" pitchFamily="34" charset="0"/>
            </a:endParaRPr>
          </a:p>
          <a:p>
            <a:pPr lvl="0"/>
            <a:r>
              <a:rPr lang="en-GB" dirty="0" smtClean="0">
                <a:latin typeface="Arial" panose="020B0604020202020204" pitchFamily="34" charset="0"/>
                <a:cs typeface="Arial" panose="020B0604020202020204" pitchFamily="34" charset="0"/>
              </a:rPr>
              <a:t>Scotland has a legacy of strong community engagement in local renewable energy generation</a:t>
            </a:r>
            <a:r>
              <a:rPr lang="en-GB" baseline="0" dirty="0" smtClean="0">
                <a:latin typeface="Arial" panose="020B0604020202020204" pitchFamily="34" charset="0"/>
                <a:cs typeface="Arial" panose="020B0604020202020204" pitchFamily="34" charset="0"/>
              </a:rPr>
              <a:t> which has been supported by the Community and Renewable Energy Scheme </a:t>
            </a:r>
            <a:r>
              <a:rPr lang="en-GB" dirty="0" smtClean="0">
                <a:latin typeface="Arial" panose="020B0604020202020204" pitchFamily="34" charset="0"/>
                <a:cs typeface="Arial" panose="020B0604020202020204" pitchFamily="34" charset="0"/>
              </a:rPr>
              <a:t>CARES which we fund.</a:t>
            </a:r>
          </a:p>
          <a:p>
            <a:pPr lvl="0"/>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B67721E-E11F-411D-BC19-8C3ACE8A73FB}" type="slidenum">
              <a:rPr lang="en-GB" smtClean="0"/>
              <a:t>5</a:t>
            </a:fld>
            <a:endParaRPr lang="en-GB" dirty="0"/>
          </a:p>
        </p:txBody>
      </p:sp>
    </p:spTree>
    <p:extLst>
      <p:ext uri="{BB962C8B-B14F-4D97-AF65-F5344CB8AC3E}">
        <p14:creationId xmlns:p14="http://schemas.microsoft.com/office/powerpoint/2010/main" val="4141564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Arial" panose="020B0604020202020204" pitchFamily="34" charset="0"/>
                <a:ea typeface="ＭＳ Ｐゴシック" charset="-128"/>
                <a:cs typeface="Arial" panose="020B0604020202020204" pitchFamily="34" charset="0"/>
              </a:rPr>
              <a:t>We believe</a:t>
            </a:r>
            <a:r>
              <a:rPr lang="en-GB" sz="1200" kern="1200" baseline="0" dirty="0" smtClean="0">
                <a:solidFill>
                  <a:schemeClr val="tx1"/>
                </a:solidFill>
                <a:effectLst/>
                <a:latin typeface="Arial" panose="020B0604020202020204" pitchFamily="34" charset="0"/>
                <a:ea typeface="ＭＳ Ｐゴシック" charset="-128"/>
                <a:cs typeface="Arial" panose="020B0604020202020204" pitchFamily="34" charset="0"/>
              </a:rPr>
              <a:t> in targets in the Scottish Government. Can help to drive investment decisions and develop supply chains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Arial" panose="020B0604020202020204" pitchFamily="34" charset="0"/>
              <a:ea typeface="ＭＳ Ｐゴシック"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Arial" panose="020B0604020202020204" pitchFamily="34" charset="0"/>
                <a:ea typeface="ＭＳ Ｐゴシック" charset="-128"/>
                <a:cs typeface="Arial" panose="020B0604020202020204" pitchFamily="34" charset="0"/>
              </a:rPr>
              <a:t>Have targets of 1 </a:t>
            </a:r>
            <a:r>
              <a:rPr lang="en-GB" sz="1200" kern="1200" baseline="0" dirty="0" err="1" smtClean="0">
                <a:solidFill>
                  <a:schemeClr val="tx1"/>
                </a:solidFill>
                <a:effectLst/>
                <a:latin typeface="Arial" panose="020B0604020202020204" pitchFamily="34" charset="0"/>
                <a:ea typeface="ＭＳ Ｐゴシック" charset="-128"/>
                <a:cs typeface="Arial" panose="020B0604020202020204" pitchFamily="34" charset="0"/>
              </a:rPr>
              <a:t>GW</a:t>
            </a:r>
            <a:r>
              <a:rPr lang="en-GB" sz="1200" kern="1200" baseline="0" dirty="0" smtClean="0">
                <a:solidFill>
                  <a:schemeClr val="tx1"/>
                </a:solidFill>
                <a:effectLst/>
                <a:latin typeface="Arial" panose="020B0604020202020204" pitchFamily="34" charset="0"/>
                <a:ea typeface="ＭＳ Ｐゴシック" charset="-128"/>
                <a:cs typeface="Arial" panose="020B0604020202020204" pitchFamily="34" charset="0"/>
              </a:rPr>
              <a:t> of community and locally owned energy by 2020 and 2 </a:t>
            </a:r>
            <a:r>
              <a:rPr lang="en-GB" sz="1200" kern="1200" baseline="0" dirty="0" err="1" smtClean="0">
                <a:solidFill>
                  <a:schemeClr val="tx1"/>
                </a:solidFill>
                <a:effectLst/>
                <a:latin typeface="Arial" panose="020B0604020202020204" pitchFamily="34" charset="0"/>
                <a:ea typeface="ＭＳ Ｐゴシック" charset="-128"/>
                <a:cs typeface="Arial" panose="020B0604020202020204" pitchFamily="34" charset="0"/>
              </a:rPr>
              <a:t>GW</a:t>
            </a:r>
            <a:r>
              <a:rPr lang="en-GB" sz="1200" kern="1200" baseline="0" dirty="0" smtClean="0">
                <a:solidFill>
                  <a:schemeClr val="tx1"/>
                </a:solidFill>
                <a:effectLst/>
                <a:latin typeface="Arial" panose="020B0604020202020204" pitchFamily="34" charset="0"/>
                <a:ea typeface="ＭＳ Ｐゴシック" charset="-128"/>
                <a:cs typeface="Arial" panose="020B0604020202020204" pitchFamily="34" charset="0"/>
              </a:rPr>
              <a:t> by 2030. </a:t>
            </a:r>
            <a:r>
              <a:rPr lang="en-GB" sz="1200" kern="1200" dirty="0" smtClean="0">
                <a:solidFill>
                  <a:schemeClr val="tx1"/>
                </a:solidFill>
                <a:effectLst/>
                <a:latin typeface="Arial" panose="020B0604020202020204" pitchFamily="34" charset="0"/>
                <a:ea typeface="ＭＳ Ｐゴシック" charset="-128"/>
                <a:cs typeface="Arial" panose="020B0604020202020204" pitchFamily="34" charset="0"/>
              </a:rPr>
              <a:t>.</a:t>
            </a:r>
          </a:p>
          <a:p>
            <a:endParaRPr lang="en-GB" sz="1200" kern="1200" dirty="0" smtClean="0">
              <a:solidFill>
                <a:schemeClr val="tx1"/>
              </a:solidFill>
              <a:effectLst/>
              <a:latin typeface="Arial" panose="020B0604020202020204" pitchFamily="34" charset="0"/>
              <a:ea typeface="ＭＳ Ｐゴシック" charset="-128"/>
              <a:cs typeface="Arial" panose="020B0604020202020204" pitchFamily="34" charset="0"/>
            </a:endParaRPr>
          </a:p>
          <a:p>
            <a:r>
              <a:rPr lang="en-GB" sz="1200" kern="1200" dirty="0" smtClean="0">
                <a:solidFill>
                  <a:schemeClr val="tx1"/>
                </a:solidFill>
                <a:effectLst/>
                <a:latin typeface="Arial" panose="020B0604020202020204" pitchFamily="34" charset="0"/>
                <a:ea typeface="ＭＳ Ｐゴシック" charset="-128"/>
                <a:cs typeface="Arial" panose="020B0604020202020204" pitchFamily="34" charset="0"/>
              </a:rPr>
              <a:t>An estimated minimum of </a:t>
            </a:r>
            <a:r>
              <a:rPr lang="en-GB" sz="1200" b="1" kern="1200" dirty="0" smtClean="0">
                <a:solidFill>
                  <a:schemeClr val="tx1"/>
                </a:solidFill>
                <a:effectLst/>
                <a:latin typeface="Arial" panose="020B0604020202020204" pitchFamily="34" charset="0"/>
                <a:ea typeface="ＭＳ Ｐゴシック" charset="-128"/>
                <a:cs typeface="Arial" panose="020B0604020202020204" pitchFamily="34" charset="0"/>
              </a:rPr>
              <a:t>697 MW</a:t>
            </a:r>
            <a:r>
              <a:rPr lang="en-GB" sz="1200" kern="1200" dirty="0" smtClean="0">
                <a:solidFill>
                  <a:schemeClr val="tx1"/>
                </a:solidFill>
                <a:effectLst/>
                <a:latin typeface="Arial" panose="020B0604020202020204" pitchFamily="34" charset="0"/>
                <a:ea typeface="ＭＳ Ｐゴシック" charset="-128"/>
                <a:cs typeface="Arial" panose="020B0604020202020204" pitchFamily="34" charset="0"/>
              </a:rPr>
              <a:t> of community and locally owned renewable capacity was operational in Scotland by the middle of last year, over 18,800 individual installations . </a:t>
            </a:r>
          </a:p>
          <a:p>
            <a:endParaRPr lang="en-GB" sz="1200" kern="1200" dirty="0" smtClean="0">
              <a:solidFill>
                <a:schemeClr val="tx1"/>
              </a:solidFill>
              <a:effectLst/>
              <a:latin typeface="Arial" panose="020B0604020202020204" pitchFamily="34" charset="0"/>
              <a:ea typeface="ＭＳ Ｐゴシック" charset="-128"/>
              <a:cs typeface="Arial" panose="020B0604020202020204" pitchFamily="34" charset="0"/>
            </a:endParaRPr>
          </a:p>
          <a:p>
            <a:r>
              <a:rPr lang="en-GB" sz="1200" kern="1200" baseline="0" dirty="0" smtClean="0">
                <a:solidFill>
                  <a:schemeClr val="tx1"/>
                </a:solidFill>
                <a:effectLst/>
                <a:latin typeface="Arial" panose="020B0604020202020204" pitchFamily="34" charset="0"/>
                <a:ea typeface="ＭＳ Ｐゴシック" charset="-128"/>
                <a:cs typeface="Arial" panose="020B0604020202020204" pitchFamily="34" charset="0"/>
              </a:rPr>
              <a:t>S</a:t>
            </a:r>
            <a:r>
              <a:rPr lang="en-GB" sz="1200" kern="1200" dirty="0" smtClean="0">
                <a:solidFill>
                  <a:schemeClr val="tx1"/>
                </a:solidFill>
                <a:effectLst/>
                <a:latin typeface="Arial" panose="020B0604020202020204" pitchFamily="34" charset="0"/>
                <a:ea typeface="ＭＳ Ｐゴシック" charset="-128"/>
                <a:cs typeface="Arial" panose="020B0604020202020204" pitchFamily="34" charset="0"/>
              </a:rPr>
              <a:t>hared ownership in these local schemes is a key priority.</a:t>
            </a:r>
            <a:r>
              <a:rPr lang="en-GB" sz="1200" kern="1200" baseline="0" dirty="0" smtClean="0">
                <a:solidFill>
                  <a:schemeClr val="tx1"/>
                </a:solidFill>
                <a:effectLst/>
                <a:latin typeface="Arial" panose="020B0604020202020204" pitchFamily="34" charset="0"/>
                <a:ea typeface="ＭＳ Ｐゴシック" charset="-128"/>
                <a:cs typeface="Arial" panose="020B0604020202020204" pitchFamily="34" charset="0"/>
              </a:rPr>
              <a:t> </a:t>
            </a:r>
            <a:r>
              <a:rPr lang="en-GB" sz="1200" kern="1200" dirty="0" smtClean="0">
                <a:solidFill>
                  <a:schemeClr val="tx1"/>
                </a:solidFill>
                <a:effectLst/>
                <a:latin typeface="Arial" panose="020B0604020202020204" pitchFamily="34" charset="0"/>
                <a:ea typeface="ＭＳ Ｐゴシック" charset="-128"/>
                <a:cs typeface="Arial" panose="020B0604020202020204" pitchFamily="34" charset="0"/>
              </a:rPr>
              <a:t>Shared ownership can help promote stronger relationships between local communities and the renewables</a:t>
            </a:r>
            <a:r>
              <a:rPr lang="en-GB" sz="1200" kern="1200" baseline="0" dirty="0" smtClean="0">
                <a:solidFill>
                  <a:schemeClr val="tx1"/>
                </a:solidFill>
                <a:effectLst/>
                <a:latin typeface="Arial" panose="020B0604020202020204" pitchFamily="34" charset="0"/>
                <a:ea typeface="ＭＳ Ｐゴシック" charset="-128"/>
                <a:cs typeface="Arial" panose="020B0604020202020204" pitchFamily="34" charset="0"/>
              </a:rPr>
              <a:t> sector, delivering lasting economic and social benefits to communities across Scotland. Using the planning scheme to ensure that by next year at least half of newly consented projects will have shared ownership.</a:t>
            </a:r>
            <a:endParaRPr lang="en-GB" sz="1200" kern="1200" dirty="0" smtClean="0">
              <a:solidFill>
                <a:schemeClr val="tx1"/>
              </a:solidFill>
              <a:effectLst/>
              <a:latin typeface="Arial" panose="020B0604020202020204" pitchFamily="34" charset="0"/>
              <a:ea typeface="ＭＳ Ｐゴシック" charset="-128"/>
              <a:cs typeface="Arial" panose="020B0604020202020204" pitchFamily="34" charset="0"/>
            </a:endParaRPr>
          </a:p>
          <a:p>
            <a:endParaRPr lang="en-GB" sz="1200" dirty="0" smtClean="0">
              <a:latin typeface="Arial" panose="020B0604020202020204" pitchFamily="34" charset="0"/>
              <a:cs typeface="Arial" panose="020B0604020202020204" pitchFamily="34" charset="0"/>
            </a:endParaRPr>
          </a:p>
          <a:p>
            <a:pPr lvl="0"/>
            <a:r>
              <a:rPr lang="en-GB" sz="1200" baseline="0" dirty="0" smtClean="0">
                <a:latin typeface="Arial" panose="020B0604020202020204" pitchFamily="34" charset="0"/>
                <a:cs typeface="Arial" panose="020B0604020202020204" pitchFamily="34" charset="0"/>
              </a:rPr>
              <a:t>Historically and given the prevalence of subsidies namely the feed in tariff, the b</a:t>
            </a:r>
            <a:r>
              <a:rPr lang="en-GB" sz="1200" dirty="0" smtClean="0">
                <a:latin typeface="Arial" panose="020B0604020202020204" pitchFamily="34" charset="0"/>
                <a:cs typeface="Arial" panose="020B0604020202020204" pitchFamily="34" charset="0"/>
              </a:rPr>
              <a:t>usiness model was traditionally based on generating an income from a renewable subsidy which would support a community’s longer terms economic and social aspirations. The energy scheme was essentially seen as a revenue generating asset from which the community could glean a benefit,</a:t>
            </a:r>
          </a:p>
          <a:p>
            <a:pPr marL="0" indent="0">
              <a:buNone/>
            </a:pPr>
            <a:endParaRPr lang="en-GB" sz="1200" dirty="0" smtClean="0">
              <a:latin typeface="Arial" panose="020B0604020202020204" pitchFamily="34" charset="0"/>
              <a:cs typeface="Arial" panose="020B0604020202020204" pitchFamily="34" charset="0"/>
            </a:endParaRPr>
          </a:p>
          <a:p>
            <a:pPr lvl="0"/>
            <a:r>
              <a:rPr lang="en-GB" sz="1200" dirty="0" smtClean="0">
                <a:latin typeface="Arial" panose="020B0604020202020204" pitchFamily="34" charset="0"/>
                <a:cs typeface="Arial" panose="020B0604020202020204" pitchFamily="34" charset="0"/>
              </a:rPr>
              <a:t>This is shifting: Important</a:t>
            </a:r>
            <a:r>
              <a:rPr lang="en-GB" sz="1200" baseline="0" dirty="0" smtClean="0">
                <a:latin typeface="Arial" panose="020B0604020202020204" pitchFamily="34" charset="0"/>
                <a:cs typeface="Arial" panose="020B0604020202020204" pitchFamily="34" charset="0"/>
              </a:rPr>
              <a:t> to recognise that the Scottish Government does not hold all the energy policy levers with many aspects reserved to the UK. This is the case with  generating subsidies like the Feed In Tariff regime which was closed to new applications in March of this year.</a:t>
            </a:r>
            <a:r>
              <a:rPr lang="en-GB" sz="1200" dirty="0" smtClean="0">
                <a:latin typeface="Arial" panose="020B0604020202020204" pitchFamily="34" charset="0"/>
                <a:cs typeface="Arial" panose="020B0604020202020204" pitchFamily="34" charset="0"/>
              </a:rPr>
              <a:t> </a:t>
            </a:r>
          </a:p>
          <a:p>
            <a:pPr lvl="0"/>
            <a:endParaRPr lang="en-GB" sz="1200" dirty="0" smtClean="0">
              <a:latin typeface="Arial" panose="020B0604020202020204" pitchFamily="34" charset="0"/>
              <a:cs typeface="Arial" panose="020B0604020202020204" pitchFamily="34" charset="0"/>
            </a:endParaRPr>
          </a:p>
          <a:p>
            <a:pPr lvl="0"/>
            <a:r>
              <a:rPr lang="en-GB" sz="1200" dirty="0" smtClean="0">
                <a:latin typeface="Arial" panose="020B0604020202020204" pitchFamily="34" charset="0"/>
                <a:cs typeface="Arial" panose="020B0604020202020204" pitchFamily="34" charset="0"/>
              </a:rPr>
              <a:t>So this means mean that a community’s ability to participate in renewable energy projects is changing.</a:t>
            </a:r>
          </a:p>
          <a:p>
            <a:pPr lvl="0"/>
            <a:endParaRPr lang="en-GB" sz="12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We are already seeing this shift happen under CARES, with more diverse projects coming forward: ones that involve more complex partnership arrangements with people at a local community level. </a:t>
            </a:r>
          </a:p>
          <a:p>
            <a:endParaRPr lang="en-GB" sz="12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There now needs to be a greater focus</a:t>
            </a:r>
            <a:r>
              <a:rPr lang="en-GB" sz="1200" baseline="0" dirty="0" smtClean="0">
                <a:latin typeface="Arial" panose="020B0604020202020204" pitchFamily="34" charset="0"/>
                <a:cs typeface="Arial" panose="020B0604020202020204" pitchFamily="34" charset="0"/>
              </a:rPr>
              <a:t> and priority given to decarbonisation as the driver for community- led action. With other benefits potentially coming from the development of local supply chains and potentially energy and cost savings.</a:t>
            </a:r>
            <a:endParaRPr lang="en-GB" sz="1200" dirty="0" smtClean="0">
              <a:latin typeface="Arial" panose="020B0604020202020204" pitchFamily="34" charset="0"/>
              <a:cs typeface="Arial" panose="020B0604020202020204" pitchFamily="34" charset="0"/>
            </a:endParaRPr>
          </a:p>
          <a:p>
            <a:pPr marL="0" lvl="0" indent="0">
              <a:buNone/>
            </a:pPr>
            <a:endParaRPr lang="en-GB" sz="1200" dirty="0" smtClean="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CC460A6-DF19-4166-A225-CA21D0B9B2DB}" type="slidenum">
              <a:rPr lang="en-GB" smtClean="0"/>
              <a:pPr/>
              <a:t>6</a:t>
            </a:fld>
            <a:endParaRPr lang="en-GB"/>
          </a:p>
        </p:txBody>
      </p:sp>
    </p:spTree>
    <p:extLst>
      <p:ext uri="{BB962C8B-B14F-4D97-AF65-F5344CB8AC3E}">
        <p14:creationId xmlns:p14="http://schemas.microsoft.com/office/powerpoint/2010/main" val="2021890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Arial" panose="020B0604020202020204" pitchFamily="34" charset="0"/>
                <a:ea typeface="+mn-ea"/>
                <a:cs typeface="Arial" panose="020B0604020202020204" pitchFamily="34" charset="0"/>
              </a:rPr>
              <a:t>Community and Renewable Energy Scheme (CARES)</a:t>
            </a: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r>
              <a:rPr lang="en-GB" sz="1200" b="1" kern="1200" dirty="0" smtClean="0">
                <a:solidFill>
                  <a:schemeClr val="tx1"/>
                </a:solidFill>
                <a:effectLst/>
                <a:latin typeface="Arial" panose="020B0604020202020204" pitchFamily="34" charset="0"/>
                <a:ea typeface="+mn-ea"/>
                <a:cs typeface="Arial" panose="020B0604020202020204" pitchFamily="34" charset="0"/>
              </a:rPr>
              <a:t> </a:t>
            </a: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pPr lvl="0"/>
            <a:r>
              <a:rPr lang="en-GB" sz="1200" kern="1200" dirty="0" smtClean="0">
                <a:solidFill>
                  <a:schemeClr val="tx1"/>
                </a:solidFill>
                <a:effectLst/>
                <a:latin typeface="Arial" panose="020B0604020202020204" pitchFamily="34" charset="0"/>
                <a:ea typeface="+mn-ea"/>
                <a:cs typeface="Arial" panose="020B0604020202020204" pitchFamily="34" charset="0"/>
              </a:rPr>
              <a:t>CARES, delivered by Local Energy Scotland on the Scottish Government’s behalf is a one stop shop providing advice and support, including financial support to community groups and organisations and rural SME’s seeking to develop renewable and low carbon projects.    </a:t>
            </a:r>
          </a:p>
          <a:p>
            <a:r>
              <a:rPr lang="en-GB" sz="1200" kern="1200" dirty="0" smtClean="0">
                <a:solidFill>
                  <a:schemeClr val="tx1"/>
                </a:solidFill>
                <a:effectLst/>
                <a:latin typeface="Arial" panose="020B0604020202020204" pitchFamily="34" charset="0"/>
                <a:ea typeface="+mn-ea"/>
                <a:cs typeface="Arial" panose="020B0604020202020204" pitchFamily="34" charset="0"/>
              </a:rPr>
              <a:t> </a:t>
            </a:r>
          </a:p>
          <a:p>
            <a:pPr lvl="0"/>
            <a:r>
              <a:rPr lang="en-GB" sz="1200" kern="1200" dirty="0" smtClean="0">
                <a:solidFill>
                  <a:schemeClr val="tx1"/>
                </a:solidFill>
                <a:effectLst/>
                <a:latin typeface="Arial" panose="020B0604020202020204" pitchFamily="34" charset="0"/>
                <a:ea typeface="+mn-ea"/>
                <a:cs typeface="Arial" panose="020B0604020202020204" pitchFamily="34" charset="0"/>
              </a:rPr>
              <a:t>Up to </a:t>
            </a:r>
            <a:r>
              <a:rPr lang="en-GB" sz="1200" b="1" kern="1200" dirty="0" smtClean="0">
                <a:solidFill>
                  <a:schemeClr val="tx1"/>
                </a:solidFill>
                <a:effectLst/>
                <a:latin typeface="Arial" panose="020B0604020202020204" pitchFamily="34" charset="0"/>
                <a:ea typeface="+mn-ea"/>
                <a:cs typeface="Arial" panose="020B0604020202020204" pitchFamily="34" charset="0"/>
              </a:rPr>
              <a:t>£5 million</a:t>
            </a:r>
            <a:r>
              <a:rPr lang="en-GB" sz="1200" kern="1200" dirty="0" smtClean="0">
                <a:solidFill>
                  <a:schemeClr val="tx1"/>
                </a:solidFill>
                <a:effectLst/>
                <a:latin typeface="Arial" panose="020B0604020202020204" pitchFamily="34" charset="0"/>
                <a:ea typeface="+mn-ea"/>
                <a:cs typeface="Arial" panose="020B0604020202020204" pitchFamily="34" charset="0"/>
              </a:rPr>
              <a:t> was available through CARES in 2018/19 to support the growth of community and local energy in Scotland, with the same amount proposed for this financial year.  </a:t>
            </a:r>
          </a:p>
          <a:p>
            <a:r>
              <a:rPr lang="en-GB" sz="1200" kern="1200" dirty="0" smtClean="0">
                <a:solidFill>
                  <a:schemeClr val="tx1"/>
                </a:solidFill>
                <a:effectLst/>
                <a:latin typeface="Arial" panose="020B0604020202020204" pitchFamily="34" charset="0"/>
                <a:ea typeface="+mn-ea"/>
                <a:cs typeface="Arial" panose="020B0604020202020204" pitchFamily="34" charset="0"/>
              </a:rPr>
              <a:t> </a:t>
            </a:r>
          </a:p>
          <a:p>
            <a:r>
              <a:rPr lang="en-GB" sz="1200" b="1" kern="1200" dirty="0" smtClean="0">
                <a:solidFill>
                  <a:schemeClr val="tx1"/>
                </a:solidFill>
                <a:effectLst/>
                <a:latin typeface="Arial" panose="020B0604020202020204" pitchFamily="34" charset="0"/>
                <a:ea typeface="+mn-ea"/>
                <a:cs typeface="Arial" panose="020B0604020202020204" pitchFamily="34" charset="0"/>
              </a:rPr>
              <a:t>Energy Investment Fund (</a:t>
            </a:r>
            <a:r>
              <a:rPr lang="en-GB" sz="1200" b="1" kern="1200" dirty="0" err="1" smtClean="0">
                <a:solidFill>
                  <a:schemeClr val="tx1"/>
                </a:solidFill>
                <a:effectLst/>
                <a:latin typeface="Arial" panose="020B0604020202020204" pitchFamily="34" charset="0"/>
                <a:ea typeface="+mn-ea"/>
                <a:cs typeface="Arial" panose="020B0604020202020204" pitchFamily="34" charset="0"/>
              </a:rPr>
              <a:t>EIF</a:t>
            </a:r>
            <a:r>
              <a:rPr lang="en-GB" sz="1200" b="1" kern="1200" dirty="0" smtClean="0">
                <a:solidFill>
                  <a:schemeClr val="tx1"/>
                </a:solidFill>
                <a:effectLst/>
                <a:latin typeface="Arial" panose="020B0604020202020204" pitchFamily="34" charset="0"/>
                <a:ea typeface="+mn-ea"/>
                <a:cs typeface="Arial" panose="020B0604020202020204" pitchFamily="34" charset="0"/>
              </a:rPr>
              <a:t>)</a:t>
            </a: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r>
              <a:rPr lang="en-GB" sz="1200" b="1" kern="1200" dirty="0" smtClean="0">
                <a:solidFill>
                  <a:schemeClr val="tx1"/>
                </a:solidFill>
                <a:effectLst/>
                <a:latin typeface="Arial" panose="020B0604020202020204" pitchFamily="34" charset="0"/>
                <a:ea typeface="+mn-ea"/>
                <a:cs typeface="Arial" panose="020B0604020202020204" pitchFamily="34" charset="0"/>
              </a:rPr>
              <a:t> </a:t>
            </a: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pPr lvl="0"/>
            <a:r>
              <a:rPr lang="en-GB" sz="1200" kern="1200" dirty="0" err="1" smtClean="0">
                <a:solidFill>
                  <a:schemeClr val="tx1"/>
                </a:solidFill>
                <a:effectLst/>
                <a:latin typeface="Arial" panose="020B0604020202020204" pitchFamily="34" charset="0"/>
                <a:ea typeface="+mn-ea"/>
                <a:cs typeface="Arial" panose="020B0604020202020204" pitchFamily="34" charset="0"/>
              </a:rPr>
              <a:t>EIF</a:t>
            </a:r>
            <a:r>
              <a:rPr lang="en-GB" sz="1200" kern="1200" dirty="0" smtClean="0">
                <a:solidFill>
                  <a:schemeClr val="tx1"/>
                </a:solidFill>
                <a:effectLst/>
                <a:latin typeface="Arial" panose="020B0604020202020204" pitchFamily="34" charset="0"/>
                <a:ea typeface="+mn-ea"/>
                <a:cs typeface="Arial" panose="020B0604020202020204" pitchFamily="34" charset="0"/>
              </a:rPr>
              <a:t> is a Scottish Government Fund managed and delivered by the Scottish Investment Bank- providing commercial investment for renewables and low carbon energy solutions.</a:t>
            </a:r>
          </a:p>
          <a:p>
            <a:pPr lvl="0"/>
            <a:r>
              <a:rPr lang="en-GB" sz="1200" kern="1200" dirty="0" err="1" smtClean="0">
                <a:solidFill>
                  <a:schemeClr val="tx1"/>
                </a:solidFill>
                <a:effectLst/>
                <a:latin typeface="Arial" panose="020B0604020202020204" pitchFamily="34" charset="0"/>
                <a:ea typeface="+mn-ea"/>
                <a:cs typeface="Arial" panose="020B0604020202020204" pitchFamily="34" charset="0"/>
              </a:rPr>
              <a:t>EIF</a:t>
            </a:r>
            <a:r>
              <a:rPr lang="en-GB" sz="1200" kern="1200" dirty="0" smtClean="0">
                <a:solidFill>
                  <a:schemeClr val="tx1"/>
                </a:solidFill>
                <a:effectLst/>
                <a:latin typeface="Arial" panose="020B0604020202020204" pitchFamily="34" charset="0"/>
                <a:ea typeface="+mn-ea"/>
                <a:cs typeface="Arial" panose="020B0604020202020204" pitchFamily="34" charset="0"/>
              </a:rPr>
              <a:t> focus is </a:t>
            </a:r>
          </a:p>
          <a:p>
            <a:pPr lvl="1"/>
            <a:r>
              <a:rPr lang="en-GB" sz="1200" kern="1200" dirty="0" smtClean="0">
                <a:solidFill>
                  <a:schemeClr val="tx1"/>
                </a:solidFill>
                <a:effectLst/>
                <a:latin typeface="Arial" panose="020B0604020202020204" pitchFamily="34" charset="0"/>
                <a:ea typeface="+mn-ea"/>
                <a:cs typeface="Arial" panose="020B0604020202020204" pitchFamily="34" charset="0"/>
              </a:rPr>
              <a:t>Increasing community ownership of energy projects in Scotland (including community stakes in commercial developments)</a:t>
            </a:r>
          </a:p>
          <a:p>
            <a:pPr lvl="1"/>
            <a:r>
              <a:rPr lang="en-GB" sz="1200" kern="1200" dirty="0" smtClean="0">
                <a:solidFill>
                  <a:schemeClr val="tx1"/>
                </a:solidFill>
                <a:effectLst/>
                <a:latin typeface="Arial" panose="020B0604020202020204" pitchFamily="34" charset="0"/>
                <a:ea typeface="+mn-ea"/>
                <a:cs typeface="Arial" panose="020B0604020202020204" pitchFamily="34" charset="0"/>
              </a:rPr>
              <a:t>Accelerating the development of commercial low carbon energy projects in Scotland</a:t>
            </a:r>
          </a:p>
          <a:p>
            <a:r>
              <a:rPr lang="en-GB" sz="1200" kern="1200" dirty="0" smtClean="0">
                <a:solidFill>
                  <a:schemeClr val="tx1"/>
                </a:solidFill>
                <a:effectLst/>
                <a:latin typeface="Arial" panose="020B0604020202020204" pitchFamily="34" charset="0"/>
                <a:ea typeface="+mn-ea"/>
                <a:cs typeface="Arial" panose="020B0604020202020204" pitchFamily="34" charset="0"/>
              </a:rPr>
              <a:t> </a:t>
            </a:r>
          </a:p>
          <a:p>
            <a:pPr lvl="0"/>
            <a:r>
              <a:rPr lang="en-GB" sz="1200" kern="1200" dirty="0" smtClean="0">
                <a:solidFill>
                  <a:schemeClr val="tx1"/>
                </a:solidFill>
                <a:effectLst/>
                <a:latin typeface="Arial" panose="020B0604020202020204" pitchFamily="34" charset="0"/>
                <a:ea typeface="+mn-ea"/>
                <a:cs typeface="Arial" panose="020B0604020202020204" pitchFamily="34" charset="0"/>
              </a:rPr>
              <a:t>Up to </a:t>
            </a:r>
            <a:r>
              <a:rPr lang="en-GB" sz="1200" b="1" kern="1200" dirty="0" smtClean="0">
                <a:solidFill>
                  <a:schemeClr val="tx1"/>
                </a:solidFill>
                <a:effectLst/>
                <a:latin typeface="Arial" panose="020B0604020202020204" pitchFamily="34" charset="0"/>
                <a:ea typeface="+mn-ea"/>
                <a:cs typeface="Arial" panose="020B0604020202020204" pitchFamily="34" charset="0"/>
              </a:rPr>
              <a:t>£20 million</a:t>
            </a:r>
            <a:r>
              <a:rPr lang="en-GB" sz="1200" kern="1200" dirty="0" smtClean="0">
                <a:solidFill>
                  <a:schemeClr val="tx1"/>
                </a:solidFill>
                <a:effectLst/>
                <a:latin typeface="Arial" panose="020B0604020202020204" pitchFamily="34" charset="0"/>
                <a:ea typeface="+mn-ea"/>
                <a:cs typeface="Arial" panose="020B0604020202020204" pitchFamily="34" charset="0"/>
              </a:rPr>
              <a:t> was allocated in 18/19 to support investment with the same amount  proposed for this financial  year. </a:t>
            </a:r>
          </a:p>
          <a:p>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B67721E-E11F-411D-BC19-8C3ACE8A73FB}" type="slidenum">
              <a:rPr lang="en-GB" smtClean="0"/>
              <a:t>7</a:t>
            </a:fld>
            <a:endParaRPr lang="en-GB" dirty="0"/>
          </a:p>
        </p:txBody>
      </p:sp>
    </p:spTree>
    <p:extLst>
      <p:ext uri="{BB962C8B-B14F-4D97-AF65-F5344CB8AC3E}">
        <p14:creationId xmlns:p14="http://schemas.microsoft.com/office/powerpoint/2010/main" val="1979382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smtClean="0">
                <a:solidFill>
                  <a:schemeClr val="tx1"/>
                </a:solidFill>
                <a:effectLst/>
                <a:latin typeface="Arial" panose="020B0604020202020204" pitchFamily="34" charset="0"/>
                <a:ea typeface="+mn-ea"/>
                <a:cs typeface="Arial" panose="020B0604020202020204" pitchFamily="34" charset="0"/>
              </a:rPr>
              <a:t>LCITP</a:t>
            </a:r>
            <a:r>
              <a:rPr lang="en-GB" sz="1200" kern="1200" dirty="0" smtClean="0">
                <a:solidFill>
                  <a:schemeClr val="tx1"/>
                </a:solidFill>
                <a:effectLst/>
                <a:latin typeface="Arial" panose="020B0604020202020204" pitchFamily="34" charset="0"/>
                <a:ea typeface="+mn-ea"/>
                <a:cs typeface="Arial" panose="020B0604020202020204" pitchFamily="34" charset="0"/>
              </a:rPr>
              <a:t> - £60 million</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programme with bulk of funding offered to help innovative projects develop investment grade business cases aimed at attracting private and public finance that will allow the demonstration of innovative technologies at scale.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Arial" panose="020B0604020202020204" pitchFamily="34" charset="0"/>
                <a:ea typeface="+mn-ea"/>
                <a:cs typeface="Arial" panose="020B0604020202020204" pitchFamily="34" charset="0"/>
              </a:rPr>
              <a:t>EE Scotland offers a range of funding instruments to improve the energy efficiency of domestic dwellings in Scotland</a:t>
            </a: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smtClean="0">
                <a:solidFill>
                  <a:schemeClr val="tx1"/>
                </a:solidFill>
                <a:effectLst/>
                <a:latin typeface="Arial" panose="020B0604020202020204" pitchFamily="34" charset="0"/>
                <a:ea typeface="+mn-ea"/>
                <a:cs typeface="Arial" panose="020B0604020202020204" pitchFamily="34" charset="0"/>
              </a:rPr>
              <a:t>SNIB</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200" kern="1200" dirty="0" smtClean="0">
                <a:solidFill>
                  <a:schemeClr val="tx1"/>
                </a:solidFill>
                <a:effectLst/>
                <a:latin typeface="Arial" panose="020B0604020202020204" pitchFamily="34" charset="0"/>
                <a:ea typeface="+mn-ea"/>
                <a:cs typeface="Arial" panose="020B0604020202020204" pitchFamily="34" charset="0"/>
              </a:rPr>
              <a:t>to be operational during 2020 taking over the work . As highlighted within the Scottish Government’s Programme for Scotland 2019-2020, the Bank’s primary mission will be the “transition to net zero”. Work to shape this is ongoing.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B67721E-E11F-411D-BC19-8C3ACE8A73FB}" type="slidenum">
              <a:rPr lang="en-GB" smtClean="0"/>
              <a:t>8</a:t>
            </a:fld>
            <a:endParaRPr lang="en-GB" dirty="0"/>
          </a:p>
        </p:txBody>
      </p:sp>
    </p:spTree>
    <p:extLst>
      <p:ext uri="{BB962C8B-B14F-4D97-AF65-F5344CB8AC3E}">
        <p14:creationId xmlns:p14="http://schemas.microsoft.com/office/powerpoint/2010/main" val="464624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Depending</a:t>
            </a:r>
            <a:r>
              <a:rPr lang="en-GB" baseline="0" dirty="0" smtClean="0">
                <a:latin typeface="Arial" panose="020B0604020202020204" pitchFamily="34" charset="0"/>
                <a:cs typeface="Arial" panose="020B0604020202020204" pitchFamily="34" charset="0"/>
              </a:rPr>
              <a:t> on a communities appetite for risk, CARES can provide tailored support.  </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A number of levels of so called involvement.</a:t>
            </a:r>
          </a:p>
          <a:p>
            <a:endParaRPr lang="en-GB" baseline="0" dirty="0" smtClean="0">
              <a:latin typeface="Arial" panose="020B0604020202020204" pitchFamily="34" charset="0"/>
              <a:cs typeface="Arial" panose="020B0604020202020204" pitchFamily="34" charset="0"/>
            </a:endParaRPr>
          </a:p>
          <a:p>
            <a:pPr marL="171450" indent="-171450">
              <a:buFontTx/>
              <a:buChar char="-"/>
            </a:pPr>
            <a:r>
              <a:rPr lang="en-GB" baseline="0" dirty="0" smtClean="0">
                <a:latin typeface="Arial" panose="020B0604020202020204" pitchFamily="34" charset="0"/>
                <a:cs typeface="Arial" panose="020B0604020202020204" pitchFamily="34" charset="0"/>
              </a:rPr>
              <a:t>Base of the pyramid:  supporting a group to access community benefit funding from a commercial developer (as a condition of development), </a:t>
            </a:r>
          </a:p>
          <a:p>
            <a:pPr marL="171450" indent="-171450">
              <a:buFontTx/>
              <a:buChar char="-"/>
            </a:pPr>
            <a:r>
              <a:rPr lang="en-GB" baseline="0" dirty="0" smtClean="0">
                <a:latin typeface="Arial" panose="020B0604020202020204" pitchFamily="34" charset="0"/>
                <a:cs typeface="Arial" panose="020B0604020202020204" pitchFamily="34" charset="0"/>
              </a:rPr>
              <a:t>Middle - taking a share in the asset </a:t>
            </a:r>
          </a:p>
          <a:p>
            <a:pPr marL="171450" indent="-171450">
              <a:buFontTx/>
              <a:buChar char="-"/>
            </a:pPr>
            <a:r>
              <a:rPr lang="en-GB" baseline="0" dirty="0" smtClean="0">
                <a:latin typeface="Arial" panose="020B0604020202020204" pitchFamily="34" charset="0"/>
                <a:cs typeface="Arial" panose="020B0604020202020204" pitchFamily="34" charset="0"/>
              </a:rPr>
              <a:t>Top  -  supporting a community to develop and own a renewable project.  </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The higher the risk the potential for increased financial benefit but increasing responsibility. </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B67721E-E11F-411D-BC19-8C3ACE8A73FB}" type="slidenum">
              <a:rPr lang="en-GB" smtClean="0"/>
              <a:t>9</a:t>
            </a:fld>
            <a:endParaRPr lang="en-GB" dirty="0"/>
          </a:p>
        </p:txBody>
      </p:sp>
    </p:spTree>
    <p:extLst>
      <p:ext uri="{BB962C8B-B14F-4D97-AF65-F5344CB8AC3E}">
        <p14:creationId xmlns:p14="http://schemas.microsoft.com/office/powerpoint/2010/main" val="2783275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051" y="2130700"/>
            <a:ext cx="7771947" cy="1469571"/>
          </a:xfrm>
        </p:spPr>
        <p:txBody>
          <a:bodyPr/>
          <a:lstStyle>
            <a:lvl1pP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615317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xfrm>
            <a:off x="179161" y="6525759"/>
            <a:ext cx="2135188" cy="216580"/>
          </a:xfrm>
          <a:prstGeom prst="rect">
            <a:avLst/>
          </a:prstGeom>
          <a:ln/>
        </p:spPr>
        <p:txBody>
          <a:bodyPr/>
          <a:lstStyle>
            <a:lvl1pPr>
              <a:defRPr/>
            </a:lvl1pPr>
          </a:lstStyle>
          <a:p>
            <a:pPr algn="ctr" fontAlgn="base">
              <a:spcBef>
                <a:spcPct val="0"/>
              </a:spcBef>
              <a:spcAft>
                <a:spcPct val="0"/>
              </a:spcAft>
            </a:pPr>
            <a:fld id="{0262A601-1B5D-456A-ACD0-17AED2D87BCB}" type="slidenum">
              <a:rPr lang="en-GB" sz="1000">
                <a:solidFill>
                  <a:srgbClr val="003366"/>
                </a:solidFill>
                <a:latin typeface="Calibri" pitchFamily="34" charset="0"/>
                <a:ea typeface="ＭＳ Ｐゴシック" charset="-128"/>
              </a:rPr>
              <a:pPr algn="ctr" fontAlgn="base">
                <a:spcBef>
                  <a:spcPct val="0"/>
                </a:spcBef>
                <a:spcAft>
                  <a:spcPct val="0"/>
                </a:spcAft>
              </a:pPr>
              <a:t>‹Nr.›</a:t>
            </a:fld>
            <a:endParaRPr lang="en-GB" sz="1000" dirty="0">
              <a:solidFill>
                <a:srgbClr val="003366"/>
              </a:solidFill>
              <a:latin typeface="Calibri" pitchFamily="34" charset="0"/>
              <a:ea typeface="ＭＳ Ｐゴシック" charset="-128"/>
            </a:endParaRPr>
          </a:p>
        </p:txBody>
      </p:sp>
    </p:spTree>
    <p:extLst>
      <p:ext uri="{BB962C8B-B14F-4D97-AF65-F5344CB8AC3E}">
        <p14:creationId xmlns:p14="http://schemas.microsoft.com/office/powerpoint/2010/main" val="1626670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4404" y="44224"/>
            <a:ext cx="2160134" cy="63375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4025" y="44224"/>
            <a:ext cx="6371545" cy="6337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xfrm>
            <a:off x="179161" y="6525759"/>
            <a:ext cx="2135188" cy="216580"/>
          </a:xfrm>
          <a:prstGeom prst="rect">
            <a:avLst/>
          </a:prstGeom>
          <a:ln/>
        </p:spPr>
        <p:txBody>
          <a:bodyPr/>
          <a:lstStyle>
            <a:lvl1pPr>
              <a:defRPr/>
            </a:lvl1pPr>
          </a:lstStyle>
          <a:p>
            <a:pPr algn="ctr" fontAlgn="base">
              <a:spcBef>
                <a:spcPct val="0"/>
              </a:spcBef>
              <a:spcAft>
                <a:spcPct val="0"/>
              </a:spcAft>
            </a:pPr>
            <a:fld id="{EDC6A560-DDE0-49A9-BFB9-04AE613DF5C0}" type="slidenum">
              <a:rPr lang="en-GB" sz="1000">
                <a:solidFill>
                  <a:srgbClr val="003366"/>
                </a:solidFill>
                <a:latin typeface="Calibri" pitchFamily="34" charset="0"/>
                <a:ea typeface="ＭＳ Ｐゴシック" charset="-128"/>
              </a:rPr>
              <a:pPr algn="ctr" fontAlgn="base">
                <a:spcBef>
                  <a:spcPct val="0"/>
                </a:spcBef>
                <a:spcAft>
                  <a:spcPct val="0"/>
                </a:spcAft>
              </a:pPr>
              <a:t>‹Nr.›</a:t>
            </a:fld>
            <a:endParaRPr lang="en-GB" sz="1000" dirty="0">
              <a:solidFill>
                <a:srgbClr val="003366"/>
              </a:solidFill>
              <a:latin typeface="Calibri" pitchFamily="34" charset="0"/>
              <a:ea typeface="ＭＳ Ｐゴシック" charset="-128"/>
            </a:endParaRPr>
          </a:p>
        </p:txBody>
      </p:sp>
    </p:spTree>
    <p:extLst>
      <p:ext uri="{BB962C8B-B14F-4D97-AF65-F5344CB8AC3E}">
        <p14:creationId xmlns:p14="http://schemas.microsoft.com/office/powerpoint/2010/main" val="2613487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age with header">
    <p:spTree>
      <p:nvGrpSpPr>
        <p:cNvPr id="1" name=""/>
        <p:cNvGrpSpPr/>
        <p:nvPr/>
      </p:nvGrpSpPr>
      <p:grpSpPr>
        <a:xfrm>
          <a:off x="0" y="0"/>
          <a:ext cx="0" cy="0"/>
          <a:chOff x="0" y="0"/>
          <a:chExt cx="0" cy="0"/>
        </a:xfrm>
      </p:grpSpPr>
      <p:pic>
        <p:nvPicPr>
          <p:cNvPr id="12" name="Picture 11" descr="Local Energy Funded by V2_CARES number.eps"/>
          <p:cNvPicPr>
            <a:picLocks noChangeAspect="1"/>
          </p:cNvPicPr>
          <p:nvPr userDrawn="1"/>
        </p:nvPicPr>
        <p:blipFill>
          <a:blip r:embed="rId2" cstate="print"/>
          <a:stretch>
            <a:fillRect/>
          </a:stretch>
        </p:blipFill>
        <p:spPr>
          <a:xfrm>
            <a:off x="361950" y="6254640"/>
            <a:ext cx="1200150" cy="391694"/>
          </a:xfrm>
          <a:prstGeom prst="rect">
            <a:avLst/>
          </a:prstGeom>
        </p:spPr>
      </p:pic>
      <p:pic>
        <p:nvPicPr>
          <p:cNvPr id="17" name="Picture 16" descr="LOCAL_ENERGY_SCOTLAND.eps"/>
          <p:cNvPicPr>
            <a:picLocks noChangeAspect="1"/>
          </p:cNvPicPr>
          <p:nvPr userDrawn="1"/>
        </p:nvPicPr>
        <p:blipFill>
          <a:blip r:embed="rId3" cstate="print"/>
          <a:stretch>
            <a:fillRect/>
          </a:stretch>
        </p:blipFill>
        <p:spPr>
          <a:xfrm>
            <a:off x="8060267" y="381000"/>
            <a:ext cx="660400" cy="660400"/>
          </a:xfrm>
          <a:prstGeom prst="rect">
            <a:avLst/>
          </a:prstGeom>
        </p:spPr>
      </p:pic>
      <p:sp>
        <p:nvSpPr>
          <p:cNvPr id="8" name="Title 1"/>
          <p:cNvSpPr>
            <a:spLocks noGrp="1"/>
          </p:cNvSpPr>
          <p:nvPr>
            <p:ph type="title"/>
          </p:nvPr>
        </p:nvSpPr>
        <p:spPr>
          <a:xfrm>
            <a:off x="361950" y="322059"/>
            <a:ext cx="5152572" cy="778281"/>
          </a:xfrm>
          <a:prstGeom prst="rect">
            <a:avLst/>
          </a:prstGeom>
        </p:spPr>
        <p:txBody>
          <a:bodyPr/>
          <a:lstStyle>
            <a:lvl1pPr>
              <a:defRPr>
                <a:solidFill>
                  <a:srgbClr val="00B050"/>
                </a:solidFill>
              </a:defRPr>
            </a:lvl1pPr>
          </a:lstStyle>
          <a:p>
            <a:r>
              <a:rPr lang="en-GB" dirty="0" smtClean="0"/>
              <a:t>Click to edit Master title style</a:t>
            </a:r>
            <a:endParaRPr lang="en-GB" dirty="0"/>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24329" y="5845456"/>
            <a:ext cx="1619672" cy="1080289"/>
          </a:xfrm>
          <a:prstGeom prst="rect">
            <a:avLst/>
          </a:prstGeom>
        </p:spPr>
      </p:pic>
    </p:spTree>
    <p:extLst>
      <p:ext uri="{BB962C8B-B14F-4D97-AF65-F5344CB8AC3E}">
        <p14:creationId xmlns:p14="http://schemas.microsoft.com/office/powerpoint/2010/main" val="11409100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716580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38" y="4406448"/>
            <a:ext cx="7771947" cy="1362982"/>
          </a:xfrm>
        </p:spPr>
        <p:txBody>
          <a:bodyPr anchor="t"/>
          <a:lstStyle>
            <a:lvl1pPr algn="l">
              <a:defRPr sz="3000" b="1" cap="all">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38" y="2906259"/>
            <a:ext cx="7771947" cy="1500187"/>
          </a:xfrm>
        </p:spPr>
        <p:txBody>
          <a:bodyPr anchor="b"/>
          <a:lstStyle>
            <a:lvl1pPr marL="0" indent="0">
              <a:buNone/>
              <a:defRPr sz="1500">
                <a:solidFill>
                  <a:schemeClr val="tx1"/>
                </a:solidFill>
              </a:defRPr>
            </a:lvl1pPr>
            <a:lvl2pPr marL="342015" indent="0">
              <a:buNone/>
              <a:defRPr sz="1300"/>
            </a:lvl2pPr>
            <a:lvl3pPr marL="684031" indent="0">
              <a:buNone/>
              <a:defRPr sz="1200"/>
            </a:lvl3pPr>
            <a:lvl4pPr marL="1026046" indent="0">
              <a:buNone/>
              <a:defRPr sz="1000"/>
            </a:lvl4pPr>
            <a:lvl5pPr marL="1368061" indent="0">
              <a:buNone/>
              <a:defRPr sz="1000"/>
            </a:lvl5pPr>
            <a:lvl6pPr marL="1710076" indent="0">
              <a:buNone/>
              <a:defRPr sz="1000"/>
            </a:lvl6pPr>
            <a:lvl7pPr marL="2052092" indent="0">
              <a:buNone/>
              <a:defRPr sz="1000"/>
            </a:lvl7pPr>
            <a:lvl8pPr marL="2394107" indent="0">
              <a:buNone/>
              <a:defRPr sz="1000"/>
            </a:lvl8pPr>
            <a:lvl9pPr marL="2736123" indent="0">
              <a:buNone/>
              <a:defRPr sz="1000"/>
            </a:lvl9pPr>
          </a:lstStyle>
          <a:p>
            <a:pPr lvl="0"/>
            <a:r>
              <a:rPr lang="en-US" smtClean="0"/>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9147" y="6361172"/>
            <a:ext cx="1747540" cy="344811"/>
          </a:xfrm>
          <a:prstGeom prst="rect">
            <a:avLst/>
          </a:prstGeom>
        </p:spPr>
      </p:pic>
    </p:spTree>
    <p:extLst>
      <p:ext uri="{BB962C8B-B14F-4D97-AF65-F5344CB8AC3E}">
        <p14:creationId xmlns:p14="http://schemas.microsoft.com/office/powerpoint/2010/main" val="753037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4000" y="765402"/>
            <a:ext cx="4265839" cy="5616348"/>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8697" y="765402"/>
            <a:ext cx="4265839" cy="5616348"/>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xfrm>
            <a:off x="179161" y="6525759"/>
            <a:ext cx="2135188" cy="216580"/>
          </a:xfrm>
          <a:prstGeom prst="rect">
            <a:avLst/>
          </a:prstGeom>
          <a:ln/>
        </p:spPr>
        <p:txBody>
          <a:bodyPr/>
          <a:lstStyle>
            <a:lvl1pPr>
              <a:defRPr/>
            </a:lvl1pPr>
          </a:lstStyle>
          <a:p>
            <a:pPr algn="ctr" fontAlgn="base">
              <a:spcBef>
                <a:spcPct val="0"/>
              </a:spcBef>
              <a:spcAft>
                <a:spcPct val="0"/>
              </a:spcAft>
            </a:pPr>
            <a:fld id="{BB5804E2-238F-4BF5-AEE1-C2BB8D90B2C1}" type="slidenum">
              <a:rPr lang="en-GB" sz="1000">
                <a:solidFill>
                  <a:srgbClr val="003366"/>
                </a:solidFill>
                <a:latin typeface="Calibri" pitchFamily="34" charset="0"/>
                <a:ea typeface="ＭＳ Ｐゴシック" charset="-128"/>
              </a:rPr>
              <a:pPr algn="ctr" fontAlgn="base">
                <a:spcBef>
                  <a:spcPct val="0"/>
                </a:spcBef>
                <a:spcAft>
                  <a:spcPct val="0"/>
                </a:spcAft>
              </a:pPr>
              <a:t>‹Nr.›</a:t>
            </a:fld>
            <a:endParaRPr lang="en-GB" sz="1000" dirty="0">
              <a:solidFill>
                <a:srgbClr val="003366"/>
              </a:solidFill>
              <a:latin typeface="Calibri" pitchFamily="34" charset="0"/>
              <a:ea typeface="ＭＳ Ｐゴシック" charset="-128"/>
            </a:endParaRPr>
          </a:p>
        </p:txBody>
      </p:sp>
    </p:spTree>
    <p:extLst>
      <p:ext uri="{BB962C8B-B14F-4D97-AF65-F5344CB8AC3E}">
        <p14:creationId xmlns:p14="http://schemas.microsoft.com/office/powerpoint/2010/main" val="3923507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998" y="274411"/>
            <a:ext cx="823005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982" y="1535339"/>
            <a:ext cx="4040187" cy="639536"/>
          </a:xfrm>
        </p:spPr>
        <p:txBody>
          <a:bodyPr anchor="b"/>
          <a:lstStyle>
            <a:lvl1pPr marL="0" indent="0">
              <a:buNone/>
              <a:defRPr sz="1800" b="1"/>
            </a:lvl1pPr>
            <a:lvl2pPr marL="342015" indent="0">
              <a:buNone/>
              <a:defRPr sz="1500" b="1"/>
            </a:lvl2pPr>
            <a:lvl3pPr marL="684031" indent="0">
              <a:buNone/>
              <a:defRPr sz="1300" b="1"/>
            </a:lvl3pPr>
            <a:lvl4pPr marL="1026046" indent="0">
              <a:buNone/>
              <a:defRPr sz="1200" b="1"/>
            </a:lvl4pPr>
            <a:lvl5pPr marL="1368061" indent="0">
              <a:buNone/>
              <a:defRPr sz="1200" b="1"/>
            </a:lvl5pPr>
            <a:lvl6pPr marL="1710076" indent="0">
              <a:buNone/>
              <a:defRPr sz="1200" b="1"/>
            </a:lvl6pPr>
            <a:lvl7pPr marL="2052092" indent="0">
              <a:buNone/>
              <a:defRPr sz="1200" b="1"/>
            </a:lvl7pPr>
            <a:lvl8pPr marL="2394107" indent="0">
              <a:buNone/>
              <a:defRPr sz="1200" b="1"/>
            </a:lvl8pPr>
            <a:lvl9pPr marL="2736123"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6982" y="2174884"/>
            <a:ext cx="4040187" cy="3951741"/>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74" y="1535339"/>
            <a:ext cx="4042456" cy="639536"/>
          </a:xfrm>
        </p:spPr>
        <p:txBody>
          <a:bodyPr anchor="b"/>
          <a:lstStyle>
            <a:lvl1pPr marL="0" indent="0">
              <a:buNone/>
              <a:defRPr sz="1800" b="1"/>
            </a:lvl1pPr>
            <a:lvl2pPr marL="342015" indent="0">
              <a:buNone/>
              <a:defRPr sz="1500" b="1"/>
            </a:lvl2pPr>
            <a:lvl3pPr marL="684031" indent="0">
              <a:buNone/>
              <a:defRPr sz="1300" b="1"/>
            </a:lvl3pPr>
            <a:lvl4pPr marL="1026046" indent="0">
              <a:buNone/>
              <a:defRPr sz="1200" b="1"/>
            </a:lvl4pPr>
            <a:lvl5pPr marL="1368061" indent="0">
              <a:buNone/>
              <a:defRPr sz="1200" b="1"/>
            </a:lvl5pPr>
            <a:lvl6pPr marL="1710076" indent="0">
              <a:buNone/>
              <a:defRPr sz="1200" b="1"/>
            </a:lvl6pPr>
            <a:lvl7pPr marL="2052092" indent="0">
              <a:buNone/>
              <a:defRPr sz="1200" b="1"/>
            </a:lvl7pPr>
            <a:lvl8pPr marL="2394107" indent="0">
              <a:buNone/>
              <a:defRPr sz="1200" b="1"/>
            </a:lvl8pPr>
            <a:lvl9pPr marL="2736123"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4574" y="2174884"/>
            <a:ext cx="4042456" cy="3951741"/>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xfrm>
            <a:off x="179161" y="6525759"/>
            <a:ext cx="2135188" cy="216580"/>
          </a:xfrm>
          <a:prstGeom prst="rect">
            <a:avLst/>
          </a:prstGeom>
          <a:ln/>
        </p:spPr>
        <p:txBody>
          <a:bodyPr/>
          <a:lstStyle>
            <a:lvl1pPr>
              <a:defRPr/>
            </a:lvl1pPr>
          </a:lstStyle>
          <a:p>
            <a:pPr algn="ctr" fontAlgn="base">
              <a:spcBef>
                <a:spcPct val="0"/>
              </a:spcBef>
              <a:spcAft>
                <a:spcPct val="0"/>
              </a:spcAft>
            </a:pPr>
            <a:fld id="{A5E37EB5-0835-4657-AF59-3C54E3EC5A6E}" type="slidenum">
              <a:rPr lang="en-GB" sz="1000">
                <a:solidFill>
                  <a:srgbClr val="003366"/>
                </a:solidFill>
                <a:latin typeface="Calibri" pitchFamily="34" charset="0"/>
                <a:ea typeface="ＭＳ Ｐゴシック" charset="-128"/>
              </a:rPr>
              <a:pPr algn="ctr" fontAlgn="base">
                <a:spcBef>
                  <a:spcPct val="0"/>
                </a:spcBef>
                <a:spcAft>
                  <a:spcPct val="0"/>
                </a:spcAft>
              </a:pPr>
              <a:t>‹Nr.›</a:t>
            </a:fld>
            <a:endParaRPr lang="en-GB" sz="1000" dirty="0">
              <a:solidFill>
                <a:srgbClr val="003366"/>
              </a:solidFill>
              <a:latin typeface="Calibri" pitchFamily="34" charset="0"/>
              <a:ea typeface="ＭＳ Ｐゴシック" charset="-128"/>
            </a:endParaRPr>
          </a:p>
        </p:txBody>
      </p:sp>
    </p:spTree>
    <p:extLst>
      <p:ext uri="{BB962C8B-B14F-4D97-AF65-F5344CB8AC3E}">
        <p14:creationId xmlns:p14="http://schemas.microsoft.com/office/powerpoint/2010/main" val="3185653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xfrm>
            <a:off x="179161" y="6525759"/>
            <a:ext cx="2135188" cy="216580"/>
          </a:xfrm>
          <a:prstGeom prst="rect">
            <a:avLst/>
          </a:prstGeom>
          <a:ln/>
        </p:spPr>
        <p:txBody>
          <a:bodyPr/>
          <a:lstStyle>
            <a:lvl1pPr>
              <a:defRPr/>
            </a:lvl1pPr>
          </a:lstStyle>
          <a:p>
            <a:pPr algn="ctr" fontAlgn="base">
              <a:spcBef>
                <a:spcPct val="0"/>
              </a:spcBef>
              <a:spcAft>
                <a:spcPct val="0"/>
              </a:spcAft>
            </a:pPr>
            <a:fld id="{5BAD4D67-5006-4EB0-AB26-7B8F2142310B}" type="slidenum">
              <a:rPr lang="en-GB" sz="1000">
                <a:solidFill>
                  <a:srgbClr val="003366"/>
                </a:solidFill>
                <a:latin typeface="Calibri" pitchFamily="34" charset="0"/>
                <a:ea typeface="ＭＳ Ｐゴシック" charset="-128"/>
              </a:rPr>
              <a:pPr algn="ctr" fontAlgn="base">
                <a:spcBef>
                  <a:spcPct val="0"/>
                </a:spcBef>
                <a:spcAft>
                  <a:spcPct val="0"/>
                </a:spcAft>
              </a:pPr>
              <a:t>‹Nr.›</a:t>
            </a:fld>
            <a:endParaRPr lang="en-GB" sz="1000" dirty="0">
              <a:solidFill>
                <a:srgbClr val="003366"/>
              </a:solidFill>
              <a:latin typeface="Calibri" pitchFamily="34" charset="0"/>
              <a:ea typeface="ＭＳ Ｐゴシック" charset="-128"/>
            </a:endParaRPr>
          </a:p>
        </p:txBody>
      </p:sp>
    </p:spTree>
    <p:extLst>
      <p:ext uri="{BB962C8B-B14F-4D97-AF65-F5344CB8AC3E}">
        <p14:creationId xmlns:p14="http://schemas.microsoft.com/office/powerpoint/2010/main" val="228945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xfrm>
            <a:off x="179161" y="6525759"/>
            <a:ext cx="2135188" cy="216580"/>
          </a:xfrm>
          <a:prstGeom prst="rect">
            <a:avLst/>
          </a:prstGeom>
          <a:ln/>
        </p:spPr>
        <p:txBody>
          <a:bodyPr/>
          <a:lstStyle>
            <a:lvl1pPr>
              <a:defRPr/>
            </a:lvl1pPr>
          </a:lstStyle>
          <a:p>
            <a:pPr algn="ctr" fontAlgn="base">
              <a:spcBef>
                <a:spcPct val="0"/>
              </a:spcBef>
              <a:spcAft>
                <a:spcPct val="0"/>
              </a:spcAft>
            </a:pPr>
            <a:fld id="{5865ABCF-DDEA-45C3-A8ED-1D371386A072}" type="slidenum">
              <a:rPr lang="en-GB" sz="1000">
                <a:solidFill>
                  <a:srgbClr val="003366"/>
                </a:solidFill>
                <a:latin typeface="Calibri" pitchFamily="34" charset="0"/>
                <a:ea typeface="ＭＳ Ｐゴシック" charset="-128"/>
              </a:rPr>
              <a:pPr algn="ctr" fontAlgn="base">
                <a:spcBef>
                  <a:spcPct val="0"/>
                </a:spcBef>
                <a:spcAft>
                  <a:spcPct val="0"/>
                </a:spcAft>
              </a:pPr>
              <a:t>‹Nr.›</a:t>
            </a:fld>
            <a:endParaRPr lang="en-GB" sz="1000" dirty="0">
              <a:solidFill>
                <a:srgbClr val="003366"/>
              </a:solidFill>
              <a:latin typeface="Calibri" pitchFamily="34" charset="0"/>
              <a:ea typeface="ＭＳ Ｐゴシック" charset="-128"/>
            </a:endParaRPr>
          </a:p>
        </p:txBody>
      </p:sp>
    </p:spTree>
    <p:extLst>
      <p:ext uri="{BB962C8B-B14F-4D97-AF65-F5344CB8AC3E}">
        <p14:creationId xmlns:p14="http://schemas.microsoft.com/office/powerpoint/2010/main" val="385709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975" y="273278"/>
            <a:ext cx="3008312" cy="1162276"/>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279" y="273279"/>
            <a:ext cx="5111750" cy="585333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975" y="1435554"/>
            <a:ext cx="3008312" cy="4691063"/>
          </a:xfrm>
        </p:spPr>
        <p:txBody>
          <a:bodyPr/>
          <a:lstStyle>
            <a:lvl1pPr marL="0" indent="0">
              <a:buNone/>
              <a:defRPr sz="1000"/>
            </a:lvl1pPr>
            <a:lvl2pPr marL="342015" indent="0">
              <a:buNone/>
              <a:defRPr sz="900"/>
            </a:lvl2pPr>
            <a:lvl3pPr marL="684031" indent="0">
              <a:buNone/>
              <a:defRPr sz="700"/>
            </a:lvl3pPr>
            <a:lvl4pPr marL="1026046" indent="0">
              <a:buNone/>
              <a:defRPr sz="700"/>
            </a:lvl4pPr>
            <a:lvl5pPr marL="1368061" indent="0">
              <a:buNone/>
              <a:defRPr sz="700"/>
            </a:lvl5pPr>
            <a:lvl6pPr marL="1710076" indent="0">
              <a:buNone/>
              <a:defRPr sz="700"/>
            </a:lvl6pPr>
            <a:lvl7pPr marL="2052092" indent="0">
              <a:buNone/>
              <a:defRPr sz="700"/>
            </a:lvl7pPr>
            <a:lvl8pPr marL="2394107" indent="0">
              <a:buNone/>
              <a:defRPr sz="700"/>
            </a:lvl8pPr>
            <a:lvl9pPr marL="2736123" indent="0">
              <a:buNone/>
              <a:defRPr sz="700"/>
            </a:lvl9pPr>
          </a:lstStyle>
          <a:p>
            <a:pPr lvl="0"/>
            <a:r>
              <a:rPr lang="en-US" smtClean="0"/>
              <a:t>Click to edit Master text styles</a:t>
            </a:r>
          </a:p>
        </p:txBody>
      </p:sp>
      <p:sp>
        <p:nvSpPr>
          <p:cNvPr id="5" name="Rectangle 8"/>
          <p:cNvSpPr>
            <a:spLocks noGrp="1" noChangeArrowheads="1"/>
          </p:cNvSpPr>
          <p:nvPr>
            <p:ph type="sldNum" sz="quarter" idx="10"/>
          </p:nvPr>
        </p:nvSpPr>
        <p:spPr>
          <a:xfrm>
            <a:off x="179161" y="6525759"/>
            <a:ext cx="2135188" cy="216580"/>
          </a:xfrm>
          <a:prstGeom prst="rect">
            <a:avLst/>
          </a:prstGeom>
          <a:ln/>
        </p:spPr>
        <p:txBody>
          <a:bodyPr/>
          <a:lstStyle>
            <a:lvl1pPr>
              <a:defRPr/>
            </a:lvl1pPr>
          </a:lstStyle>
          <a:p>
            <a:pPr algn="ctr" fontAlgn="base">
              <a:spcBef>
                <a:spcPct val="0"/>
              </a:spcBef>
              <a:spcAft>
                <a:spcPct val="0"/>
              </a:spcAft>
            </a:pPr>
            <a:fld id="{C05F6CE9-5CED-4763-B229-EF8B111A8DD7}" type="slidenum">
              <a:rPr lang="en-GB" sz="1000">
                <a:solidFill>
                  <a:srgbClr val="003366"/>
                </a:solidFill>
                <a:latin typeface="Calibri" pitchFamily="34" charset="0"/>
                <a:ea typeface="ＭＳ Ｐゴシック" charset="-128"/>
              </a:rPr>
              <a:pPr algn="ctr" fontAlgn="base">
                <a:spcBef>
                  <a:spcPct val="0"/>
                </a:spcBef>
                <a:spcAft>
                  <a:spcPct val="0"/>
                </a:spcAft>
              </a:pPr>
              <a:t>‹Nr.›</a:t>
            </a:fld>
            <a:endParaRPr lang="en-GB" sz="1000" dirty="0">
              <a:solidFill>
                <a:srgbClr val="003366"/>
              </a:solidFill>
              <a:latin typeface="Calibri" pitchFamily="34" charset="0"/>
              <a:ea typeface="ＭＳ Ｐゴシック" charset="-128"/>
            </a:endParaRPr>
          </a:p>
        </p:txBody>
      </p:sp>
    </p:spTree>
    <p:extLst>
      <p:ext uri="{BB962C8B-B14F-4D97-AF65-F5344CB8AC3E}">
        <p14:creationId xmlns:p14="http://schemas.microsoft.com/office/powerpoint/2010/main" val="2996923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766" y="4801102"/>
            <a:ext cx="5485947" cy="565831"/>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766" y="612322"/>
            <a:ext cx="5485947" cy="4115027"/>
          </a:xfrm>
        </p:spPr>
        <p:txBody>
          <a:bodyPr/>
          <a:lstStyle>
            <a:lvl1pPr marL="0" indent="0">
              <a:buNone/>
              <a:defRPr sz="2400"/>
            </a:lvl1pPr>
            <a:lvl2pPr marL="342015" indent="0">
              <a:buNone/>
              <a:defRPr sz="2100"/>
            </a:lvl2pPr>
            <a:lvl3pPr marL="684031" indent="0">
              <a:buNone/>
              <a:defRPr sz="1800"/>
            </a:lvl3pPr>
            <a:lvl4pPr marL="1026046" indent="0">
              <a:buNone/>
              <a:defRPr sz="1500"/>
            </a:lvl4pPr>
            <a:lvl5pPr marL="1368061" indent="0">
              <a:buNone/>
              <a:defRPr sz="1500"/>
            </a:lvl5pPr>
            <a:lvl6pPr marL="1710076" indent="0">
              <a:buNone/>
              <a:defRPr sz="1500"/>
            </a:lvl6pPr>
            <a:lvl7pPr marL="2052092" indent="0">
              <a:buNone/>
              <a:defRPr sz="1500"/>
            </a:lvl7pPr>
            <a:lvl8pPr marL="2394107" indent="0">
              <a:buNone/>
              <a:defRPr sz="1500"/>
            </a:lvl8pPr>
            <a:lvl9pPr marL="2736123" indent="0">
              <a:buNone/>
              <a:defRPr sz="1500"/>
            </a:lvl9pPr>
          </a:lstStyle>
          <a:p>
            <a:pPr lvl="0"/>
            <a:r>
              <a:rPr lang="en-US" noProof="0" dirty="0" smtClean="0"/>
              <a:t>Click icon to add picture</a:t>
            </a:r>
          </a:p>
        </p:txBody>
      </p:sp>
      <p:sp>
        <p:nvSpPr>
          <p:cNvPr id="4" name="Text Placeholder 3"/>
          <p:cNvSpPr>
            <a:spLocks noGrp="1"/>
          </p:cNvSpPr>
          <p:nvPr>
            <p:ph type="body" sz="half" idx="2"/>
          </p:nvPr>
        </p:nvSpPr>
        <p:spPr>
          <a:xfrm>
            <a:off x="1792766" y="5366933"/>
            <a:ext cx="5485947" cy="805089"/>
          </a:xfrm>
        </p:spPr>
        <p:txBody>
          <a:bodyPr/>
          <a:lstStyle>
            <a:lvl1pPr marL="0" indent="0">
              <a:buNone/>
              <a:defRPr sz="1000"/>
            </a:lvl1pPr>
            <a:lvl2pPr marL="342015" indent="0">
              <a:buNone/>
              <a:defRPr sz="900"/>
            </a:lvl2pPr>
            <a:lvl3pPr marL="684031" indent="0">
              <a:buNone/>
              <a:defRPr sz="700"/>
            </a:lvl3pPr>
            <a:lvl4pPr marL="1026046" indent="0">
              <a:buNone/>
              <a:defRPr sz="700"/>
            </a:lvl4pPr>
            <a:lvl5pPr marL="1368061" indent="0">
              <a:buNone/>
              <a:defRPr sz="700"/>
            </a:lvl5pPr>
            <a:lvl6pPr marL="1710076" indent="0">
              <a:buNone/>
              <a:defRPr sz="700"/>
            </a:lvl6pPr>
            <a:lvl7pPr marL="2052092" indent="0">
              <a:buNone/>
              <a:defRPr sz="700"/>
            </a:lvl7pPr>
            <a:lvl8pPr marL="2394107" indent="0">
              <a:buNone/>
              <a:defRPr sz="700"/>
            </a:lvl8pPr>
            <a:lvl9pPr marL="2736123" indent="0">
              <a:buNone/>
              <a:defRPr sz="700"/>
            </a:lvl9pPr>
          </a:lstStyle>
          <a:p>
            <a:pPr lvl="0"/>
            <a:r>
              <a:rPr lang="en-US" smtClean="0"/>
              <a:t>Click to edit Master text styles</a:t>
            </a:r>
          </a:p>
        </p:txBody>
      </p:sp>
      <p:sp>
        <p:nvSpPr>
          <p:cNvPr id="5" name="Rectangle 8"/>
          <p:cNvSpPr>
            <a:spLocks noGrp="1" noChangeArrowheads="1"/>
          </p:cNvSpPr>
          <p:nvPr>
            <p:ph type="sldNum" sz="quarter" idx="10"/>
          </p:nvPr>
        </p:nvSpPr>
        <p:spPr>
          <a:xfrm>
            <a:off x="179161" y="6525759"/>
            <a:ext cx="2135188" cy="216580"/>
          </a:xfrm>
          <a:prstGeom prst="rect">
            <a:avLst/>
          </a:prstGeom>
          <a:ln/>
        </p:spPr>
        <p:txBody>
          <a:bodyPr/>
          <a:lstStyle>
            <a:lvl1pPr>
              <a:defRPr/>
            </a:lvl1pPr>
          </a:lstStyle>
          <a:p>
            <a:pPr algn="ctr" fontAlgn="base">
              <a:spcBef>
                <a:spcPct val="0"/>
              </a:spcBef>
              <a:spcAft>
                <a:spcPct val="0"/>
              </a:spcAft>
            </a:pPr>
            <a:fld id="{79343AA1-1938-4E14-A6CB-106C22FA66A5}" type="slidenum">
              <a:rPr lang="en-GB" sz="1000">
                <a:solidFill>
                  <a:srgbClr val="003366"/>
                </a:solidFill>
                <a:latin typeface="Calibri" pitchFamily="34" charset="0"/>
                <a:ea typeface="ＭＳ Ｐゴシック" charset="-128"/>
              </a:rPr>
              <a:pPr algn="ctr" fontAlgn="base">
                <a:spcBef>
                  <a:spcPct val="0"/>
                </a:spcBef>
                <a:spcAft>
                  <a:spcPct val="0"/>
                </a:spcAft>
              </a:pPr>
              <a:t>‹Nr.›</a:t>
            </a:fld>
            <a:endParaRPr lang="en-GB" sz="1000" dirty="0">
              <a:solidFill>
                <a:srgbClr val="003366"/>
              </a:solidFill>
              <a:latin typeface="Calibri" pitchFamily="34" charset="0"/>
              <a:ea typeface="ＭＳ Ｐゴシック" charset="-128"/>
            </a:endParaRPr>
          </a:p>
        </p:txBody>
      </p:sp>
    </p:spTree>
    <p:extLst>
      <p:ext uri="{BB962C8B-B14F-4D97-AF65-F5344CB8AC3E}">
        <p14:creationId xmlns:p14="http://schemas.microsoft.com/office/powerpoint/2010/main" val="1698504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 y="6237312"/>
            <a:ext cx="9129643" cy="621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7" name="Rectangle 3"/>
          <p:cNvSpPr>
            <a:spLocks noGrp="1" noChangeArrowheads="1"/>
          </p:cNvSpPr>
          <p:nvPr>
            <p:ph type="title"/>
          </p:nvPr>
        </p:nvSpPr>
        <p:spPr bwMode="auto">
          <a:xfrm>
            <a:off x="254001" y="44226"/>
            <a:ext cx="8640535" cy="490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8" tIns="47865" rIns="95728" bIns="47865" numCol="1" anchor="ctr" anchorCtr="0" compatLnSpc="1">
            <a:prstTxWarp prst="textNoShape">
              <a:avLst/>
            </a:prstTxWarp>
          </a:bodyPr>
          <a:lstStyle/>
          <a:p>
            <a:pPr lvl="0"/>
            <a:r>
              <a:rPr lang="en-US" smtClean="0"/>
              <a:t>Click to edit Master title style</a:t>
            </a:r>
            <a:endParaRPr lang="en-GB" smtClean="0"/>
          </a:p>
        </p:txBody>
      </p:sp>
      <p:sp>
        <p:nvSpPr>
          <p:cNvPr id="1028" name="Rectangle 4"/>
          <p:cNvSpPr>
            <a:spLocks noGrp="1" noChangeArrowheads="1"/>
          </p:cNvSpPr>
          <p:nvPr>
            <p:ph type="body" idx="1"/>
          </p:nvPr>
        </p:nvSpPr>
        <p:spPr bwMode="auto">
          <a:xfrm>
            <a:off x="254001" y="692696"/>
            <a:ext cx="8640535" cy="547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8" tIns="47865" rIns="95728" bIns="47865"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p:txBody>
      </p:sp>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989147" y="6361172"/>
            <a:ext cx="1747540" cy="344811"/>
          </a:xfrm>
          <a:prstGeom prst="rect">
            <a:avLst/>
          </a:prstGeom>
        </p:spPr>
      </p:pic>
      <p:sp>
        <p:nvSpPr>
          <p:cNvPr id="6" name="Flowchart: Document 5"/>
          <p:cNvSpPr/>
          <p:nvPr userDrawn="1"/>
        </p:nvSpPr>
        <p:spPr bwMode="auto">
          <a:xfrm>
            <a:off x="2" y="0"/>
            <a:ext cx="9129643" cy="692696"/>
          </a:xfrm>
          <a:prstGeom prst="flowChartDocumen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279525" fontAlgn="base">
              <a:spcBef>
                <a:spcPct val="0"/>
              </a:spcBef>
              <a:spcAft>
                <a:spcPct val="0"/>
              </a:spcAft>
            </a:pPr>
            <a:endParaRPr lang="en-GB" sz="1300" b="1" dirty="0">
              <a:solidFill>
                <a:srgbClr val="003366"/>
              </a:solidFill>
              <a:latin typeface="Arial" charset="0"/>
              <a:ea typeface="ＭＳ Ｐゴシック" charset="-128"/>
            </a:endParaRPr>
          </a:p>
        </p:txBody>
      </p:sp>
    </p:spTree>
    <p:extLst>
      <p:ext uri="{BB962C8B-B14F-4D97-AF65-F5344CB8AC3E}">
        <p14:creationId xmlns:p14="http://schemas.microsoft.com/office/powerpoint/2010/main" val="148574479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iming>
    <p:tnLst>
      <p:par>
        <p:cTn id="1" dur="indefinite" restart="never" nodeType="tmRoot"/>
      </p:par>
    </p:tnLst>
  </p:timing>
  <p:txStyles>
    <p:titleStyle>
      <a:lvl1pPr algn="l" defTabSz="957169" rtl="0" eaLnBrk="1" fontAlgn="base" hangingPunct="1">
        <a:spcBef>
          <a:spcPct val="0"/>
        </a:spcBef>
        <a:spcAft>
          <a:spcPct val="0"/>
        </a:spcAft>
        <a:defRPr sz="1900" b="1">
          <a:solidFill>
            <a:schemeClr val="bg1"/>
          </a:solidFill>
          <a:latin typeface="+mj-lt"/>
          <a:ea typeface="ＭＳ Ｐゴシック" charset="-128"/>
          <a:cs typeface="ＭＳ Ｐゴシック" charset="-128"/>
        </a:defRPr>
      </a:lvl1pPr>
      <a:lvl2pPr algn="l" defTabSz="957169" rtl="0" eaLnBrk="1" fontAlgn="base" hangingPunct="1">
        <a:spcBef>
          <a:spcPct val="0"/>
        </a:spcBef>
        <a:spcAft>
          <a:spcPct val="0"/>
        </a:spcAft>
        <a:defRPr sz="1900" b="1">
          <a:solidFill>
            <a:schemeClr val="bg1"/>
          </a:solidFill>
          <a:latin typeface="Calibri" charset="0"/>
          <a:ea typeface="ＭＳ Ｐゴシック" charset="-128"/>
          <a:cs typeface="ＭＳ Ｐゴシック" charset="-128"/>
        </a:defRPr>
      </a:lvl2pPr>
      <a:lvl3pPr algn="l" defTabSz="957169" rtl="0" eaLnBrk="1" fontAlgn="base" hangingPunct="1">
        <a:spcBef>
          <a:spcPct val="0"/>
        </a:spcBef>
        <a:spcAft>
          <a:spcPct val="0"/>
        </a:spcAft>
        <a:defRPr sz="1900" b="1">
          <a:solidFill>
            <a:schemeClr val="bg1"/>
          </a:solidFill>
          <a:latin typeface="Calibri" charset="0"/>
          <a:ea typeface="ＭＳ Ｐゴシック" charset="-128"/>
          <a:cs typeface="ＭＳ Ｐゴシック" charset="-128"/>
        </a:defRPr>
      </a:lvl3pPr>
      <a:lvl4pPr algn="l" defTabSz="957169" rtl="0" eaLnBrk="1" fontAlgn="base" hangingPunct="1">
        <a:spcBef>
          <a:spcPct val="0"/>
        </a:spcBef>
        <a:spcAft>
          <a:spcPct val="0"/>
        </a:spcAft>
        <a:defRPr sz="1900" b="1">
          <a:solidFill>
            <a:schemeClr val="bg1"/>
          </a:solidFill>
          <a:latin typeface="Calibri" charset="0"/>
          <a:ea typeface="ＭＳ Ｐゴシック" charset="-128"/>
          <a:cs typeface="ＭＳ Ｐゴシック" charset="-128"/>
        </a:defRPr>
      </a:lvl4pPr>
      <a:lvl5pPr algn="l" defTabSz="957169" rtl="0" eaLnBrk="1" fontAlgn="base" hangingPunct="1">
        <a:spcBef>
          <a:spcPct val="0"/>
        </a:spcBef>
        <a:spcAft>
          <a:spcPct val="0"/>
        </a:spcAft>
        <a:defRPr sz="1900" b="1">
          <a:solidFill>
            <a:schemeClr val="bg1"/>
          </a:solidFill>
          <a:latin typeface="Calibri" charset="0"/>
          <a:ea typeface="ＭＳ Ｐゴシック" charset="-128"/>
          <a:cs typeface="ＭＳ Ｐゴシック" charset="-128"/>
        </a:defRPr>
      </a:lvl5pPr>
      <a:lvl6pPr marL="342015" algn="l" defTabSz="957169" rtl="0" eaLnBrk="1" fontAlgn="base" hangingPunct="1">
        <a:spcBef>
          <a:spcPct val="0"/>
        </a:spcBef>
        <a:spcAft>
          <a:spcPct val="0"/>
        </a:spcAft>
        <a:defRPr sz="1900" b="1">
          <a:solidFill>
            <a:schemeClr val="bg1"/>
          </a:solidFill>
          <a:latin typeface="Calibri" charset="0"/>
        </a:defRPr>
      </a:lvl6pPr>
      <a:lvl7pPr marL="684031" algn="l" defTabSz="957169" rtl="0" eaLnBrk="1" fontAlgn="base" hangingPunct="1">
        <a:spcBef>
          <a:spcPct val="0"/>
        </a:spcBef>
        <a:spcAft>
          <a:spcPct val="0"/>
        </a:spcAft>
        <a:defRPr sz="1900" b="1">
          <a:solidFill>
            <a:schemeClr val="bg1"/>
          </a:solidFill>
          <a:latin typeface="Calibri" charset="0"/>
        </a:defRPr>
      </a:lvl7pPr>
      <a:lvl8pPr marL="1026046" algn="l" defTabSz="957169" rtl="0" eaLnBrk="1" fontAlgn="base" hangingPunct="1">
        <a:spcBef>
          <a:spcPct val="0"/>
        </a:spcBef>
        <a:spcAft>
          <a:spcPct val="0"/>
        </a:spcAft>
        <a:defRPr sz="1900" b="1">
          <a:solidFill>
            <a:schemeClr val="bg1"/>
          </a:solidFill>
          <a:latin typeface="Calibri" charset="0"/>
        </a:defRPr>
      </a:lvl8pPr>
      <a:lvl9pPr marL="1368061" algn="l" defTabSz="957169" rtl="0" eaLnBrk="1" fontAlgn="base" hangingPunct="1">
        <a:spcBef>
          <a:spcPct val="0"/>
        </a:spcBef>
        <a:spcAft>
          <a:spcPct val="0"/>
        </a:spcAft>
        <a:defRPr sz="1900" b="1">
          <a:solidFill>
            <a:schemeClr val="bg1"/>
          </a:solidFill>
          <a:latin typeface="Calibri" charset="0"/>
        </a:defRPr>
      </a:lvl9pPr>
    </p:titleStyle>
    <p:bodyStyle>
      <a:lvl1pPr marL="187633" indent="-187633" algn="l" defTabSz="957169" rtl="0" eaLnBrk="1" fontAlgn="base" hangingPunct="1">
        <a:spcBef>
          <a:spcPct val="20000"/>
        </a:spcBef>
        <a:spcAft>
          <a:spcPct val="0"/>
        </a:spcAft>
        <a:buChar char="•"/>
        <a:defRPr sz="1900">
          <a:solidFill>
            <a:schemeClr val="tx1"/>
          </a:solidFill>
          <a:latin typeface="+mn-lt"/>
          <a:ea typeface="ＭＳ Ｐゴシック" charset="-128"/>
          <a:cs typeface="ＭＳ Ｐゴシック" charset="-128"/>
        </a:defRPr>
      </a:lvl1pPr>
      <a:lvl2pPr marL="562901" indent="-188821" algn="l" defTabSz="957169" rtl="0" eaLnBrk="1" fontAlgn="base" hangingPunct="1">
        <a:spcBef>
          <a:spcPct val="20000"/>
        </a:spcBef>
        <a:spcAft>
          <a:spcPct val="0"/>
        </a:spcAft>
        <a:buChar char="•"/>
        <a:defRPr sz="1900">
          <a:solidFill>
            <a:schemeClr val="tx1"/>
          </a:solidFill>
          <a:latin typeface="+mn-lt"/>
          <a:ea typeface="ＭＳ Ｐゴシック" charset="-128"/>
        </a:defRPr>
      </a:lvl2pPr>
      <a:lvl3pPr marL="939355" indent="-187633" algn="l" defTabSz="957169" rtl="0" eaLnBrk="1" fontAlgn="base" hangingPunct="1">
        <a:spcBef>
          <a:spcPct val="20000"/>
        </a:spcBef>
        <a:spcAft>
          <a:spcPct val="0"/>
        </a:spcAft>
        <a:buChar char="•"/>
        <a:defRPr sz="1900">
          <a:solidFill>
            <a:schemeClr val="tx1"/>
          </a:solidFill>
          <a:latin typeface="+mn-lt"/>
          <a:ea typeface="ＭＳ Ｐゴシック" charset="-128"/>
        </a:defRPr>
      </a:lvl3pPr>
      <a:lvl4pPr marL="1675638" indent="-239886" algn="l" defTabSz="957169" rtl="0" eaLnBrk="1" fontAlgn="base" hangingPunct="1">
        <a:spcBef>
          <a:spcPct val="20000"/>
        </a:spcBef>
        <a:spcAft>
          <a:spcPct val="0"/>
        </a:spcAft>
        <a:buChar char="–"/>
        <a:defRPr sz="2100">
          <a:solidFill>
            <a:schemeClr val="tx1"/>
          </a:solidFill>
          <a:latin typeface="Arial" charset="0"/>
          <a:ea typeface="ＭＳ Ｐゴシック" charset="-128"/>
        </a:defRPr>
      </a:lvl4pPr>
      <a:lvl5pPr marL="2151847" indent="-236323" algn="l" defTabSz="957169" rtl="0" eaLnBrk="1" fontAlgn="base" hangingPunct="1">
        <a:spcBef>
          <a:spcPct val="20000"/>
        </a:spcBef>
        <a:spcAft>
          <a:spcPct val="0"/>
        </a:spcAft>
        <a:buChar char="»"/>
        <a:defRPr sz="2100">
          <a:solidFill>
            <a:schemeClr val="tx1"/>
          </a:solidFill>
          <a:latin typeface="Arial" charset="0"/>
          <a:ea typeface="ＭＳ Ｐゴシック" charset="-128"/>
        </a:defRPr>
      </a:lvl5pPr>
      <a:lvl6pPr marL="2493862" indent="-236323" algn="l" defTabSz="957169" rtl="0" eaLnBrk="1" fontAlgn="base" hangingPunct="1">
        <a:spcBef>
          <a:spcPct val="20000"/>
        </a:spcBef>
        <a:spcAft>
          <a:spcPct val="0"/>
        </a:spcAft>
        <a:buChar char="»"/>
        <a:defRPr sz="2100">
          <a:solidFill>
            <a:schemeClr val="tx1"/>
          </a:solidFill>
          <a:latin typeface="Arial" charset="0"/>
          <a:ea typeface="ＭＳ Ｐゴシック" charset="-128"/>
        </a:defRPr>
      </a:lvl6pPr>
      <a:lvl7pPr marL="2835878" indent="-236323" algn="l" defTabSz="957169" rtl="0" eaLnBrk="1" fontAlgn="base" hangingPunct="1">
        <a:spcBef>
          <a:spcPct val="20000"/>
        </a:spcBef>
        <a:spcAft>
          <a:spcPct val="0"/>
        </a:spcAft>
        <a:buChar char="»"/>
        <a:defRPr sz="2100">
          <a:solidFill>
            <a:schemeClr val="tx1"/>
          </a:solidFill>
          <a:latin typeface="Arial" charset="0"/>
          <a:ea typeface="ＭＳ Ｐゴシック" charset="-128"/>
        </a:defRPr>
      </a:lvl7pPr>
      <a:lvl8pPr marL="3177893" indent="-236323" algn="l" defTabSz="957169" rtl="0" eaLnBrk="1" fontAlgn="base" hangingPunct="1">
        <a:spcBef>
          <a:spcPct val="20000"/>
        </a:spcBef>
        <a:spcAft>
          <a:spcPct val="0"/>
        </a:spcAft>
        <a:buChar char="»"/>
        <a:defRPr sz="2100">
          <a:solidFill>
            <a:schemeClr val="tx1"/>
          </a:solidFill>
          <a:latin typeface="Arial" charset="0"/>
          <a:ea typeface="ＭＳ Ｐゴシック" charset="-128"/>
        </a:defRPr>
      </a:lvl8pPr>
      <a:lvl9pPr marL="3519908" indent="-236323" algn="l" defTabSz="957169" rtl="0" eaLnBrk="1" fontAlgn="base" hangingPunct="1">
        <a:spcBef>
          <a:spcPct val="20000"/>
        </a:spcBef>
        <a:spcAft>
          <a:spcPct val="0"/>
        </a:spcAft>
        <a:buChar char="»"/>
        <a:defRPr sz="2100">
          <a:solidFill>
            <a:schemeClr val="tx1"/>
          </a:solidFill>
          <a:latin typeface="Arial" charset="0"/>
          <a:ea typeface="ＭＳ Ｐゴシック" charset="-128"/>
        </a:defRPr>
      </a:lvl9pPr>
    </p:bodyStyle>
    <p:otherStyle>
      <a:defPPr>
        <a:defRPr lang="en-US"/>
      </a:defPPr>
      <a:lvl1pPr marL="0" algn="l" defTabSz="342015" rtl="0" eaLnBrk="1" latinLnBrk="0" hangingPunct="1">
        <a:defRPr sz="1300" kern="1200">
          <a:solidFill>
            <a:schemeClr val="tx1"/>
          </a:solidFill>
          <a:latin typeface="+mn-lt"/>
          <a:ea typeface="+mn-ea"/>
          <a:cs typeface="+mn-cs"/>
        </a:defRPr>
      </a:lvl1pPr>
      <a:lvl2pPr marL="342015" algn="l" defTabSz="342015" rtl="0" eaLnBrk="1" latinLnBrk="0" hangingPunct="1">
        <a:defRPr sz="1300" kern="1200">
          <a:solidFill>
            <a:schemeClr val="tx1"/>
          </a:solidFill>
          <a:latin typeface="+mn-lt"/>
          <a:ea typeface="+mn-ea"/>
          <a:cs typeface="+mn-cs"/>
        </a:defRPr>
      </a:lvl2pPr>
      <a:lvl3pPr marL="684031" algn="l" defTabSz="342015" rtl="0" eaLnBrk="1" latinLnBrk="0" hangingPunct="1">
        <a:defRPr sz="1300" kern="1200">
          <a:solidFill>
            <a:schemeClr val="tx1"/>
          </a:solidFill>
          <a:latin typeface="+mn-lt"/>
          <a:ea typeface="+mn-ea"/>
          <a:cs typeface="+mn-cs"/>
        </a:defRPr>
      </a:lvl3pPr>
      <a:lvl4pPr marL="1026046" algn="l" defTabSz="342015" rtl="0" eaLnBrk="1" latinLnBrk="0" hangingPunct="1">
        <a:defRPr sz="1300" kern="1200">
          <a:solidFill>
            <a:schemeClr val="tx1"/>
          </a:solidFill>
          <a:latin typeface="+mn-lt"/>
          <a:ea typeface="+mn-ea"/>
          <a:cs typeface="+mn-cs"/>
        </a:defRPr>
      </a:lvl4pPr>
      <a:lvl5pPr marL="1368061" algn="l" defTabSz="342015" rtl="0" eaLnBrk="1" latinLnBrk="0" hangingPunct="1">
        <a:defRPr sz="1300" kern="1200">
          <a:solidFill>
            <a:schemeClr val="tx1"/>
          </a:solidFill>
          <a:latin typeface="+mn-lt"/>
          <a:ea typeface="+mn-ea"/>
          <a:cs typeface="+mn-cs"/>
        </a:defRPr>
      </a:lvl5pPr>
      <a:lvl6pPr marL="1710076" algn="l" defTabSz="342015" rtl="0" eaLnBrk="1" latinLnBrk="0" hangingPunct="1">
        <a:defRPr sz="1300" kern="1200">
          <a:solidFill>
            <a:schemeClr val="tx1"/>
          </a:solidFill>
          <a:latin typeface="+mn-lt"/>
          <a:ea typeface="+mn-ea"/>
          <a:cs typeface="+mn-cs"/>
        </a:defRPr>
      </a:lvl6pPr>
      <a:lvl7pPr marL="2052092" algn="l" defTabSz="342015" rtl="0" eaLnBrk="1" latinLnBrk="0" hangingPunct="1">
        <a:defRPr sz="1300" kern="1200">
          <a:solidFill>
            <a:schemeClr val="tx1"/>
          </a:solidFill>
          <a:latin typeface="+mn-lt"/>
          <a:ea typeface="+mn-ea"/>
          <a:cs typeface="+mn-cs"/>
        </a:defRPr>
      </a:lvl7pPr>
      <a:lvl8pPr marL="2394107" algn="l" defTabSz="342015" rtl="0" eaLnBrk="1" latinLnBrk="0" hangingPunct="1">
        <a:defRPr sz="1300" kern="1200">
          <a:solidFill>
            <a:schemeClr val="tx1"/>
          </a:solidFill>
          <a:latin typeface="+mn-lt"/>
          <a:ea typeface="+mn-ea"/>
          <a:cs typeface="+mn-cs"/>
        </a:defRPr>
      </a:lvl8pPr>
      <a:lvl9pPr marL="2736123" algn="l" defTabSz="342015"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1.tmp"/></Relationships>
</file>

<file path=ppt/slides/_rels/slide11.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9.jpe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 Backdrop">
            <a:extLst>
              <a:ext uri="{FF2B5EF4-FFF2-40B4-BE49-F238E27FC236}">
                <a16:creationId xmlns:a16="http://schemas.microsoft.com/office/drawing/2014/main" xmlns="" id="{89763131-922C-401F-9336-4DC437BE346C}"/>
              </a:ext>
            </a:extLst>
          </p:cNvPr>
          <p:cNvPicPr>
            <a:picLocks noChangeAspect="1"/>
          </p:cNvPicPr>
          <p:nvPr/>
        </p:nvPicPr>
        <p:blipFill>
          <a:blip r:embed="rId3"/>
          <a:stretch>
            <a:fillRect/>
          </a:stretch>
        </p:blipFill>
        <p:spPr>
          <a:xfrm>
            <a:off x="0" y="857251"/>
            <a:ext cx="9144000" cy="5143500"/>
          </a:xfrm>
          <a:prstGeom prst="rect">
            <a:avLst/>
          </a:prstGeom>
        </p:spPr>
      </p:pic>
      <p:pic>
        <p:nvPicPr>
          <p:cNvPr id="16" name="Picture - SIN Marque">
            <a:extLst>
              <a:ext uri="{FF2B5EF4-FFF2-40B4-BE49-F238E27FC236}">
                <a16:creationId xmlns:a16="http://schemas.microsoft.com/office/drawing/2014/main" xmlns="" id="{EF08E7BC-4B09-4641-AA59-18D8E070FEB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8000" y="5298751"/>
            <a:ext cx="2945038" cy="24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eading - Opportunity">
            <a:extLst>
              <a:ext uri="{FF2B5EF4-FFF2-40B4-BE49-F238E27FC236}">
                <a16:creationId xmlns:a16="http://schemas.microsoft.com/office/drawing/2014/main" xmlns="" id="{7114965F-CA0E-4520-96AB-5C30BE156F08}"/>
              </a:ext>
            </a:extLst>
          </p:cNvPr>
          <p:cNvSpPr txBox="1"/>
          <p:nvPr/>
        </p:nvSpPr>
        <p:spPr>
          <a:xfrm>
            <a:off x="621000" y="2018250"/>
            <a:ext cx="4671000" cy="675000"/>
          </a:xfrm>
          <a:prstGeom prst="rect">
            <a:avLst/>
          </a:prstGeom>
          <a:noFill/>
        </p:spPr>
        <p:txBody>
          <a:bodyPr wrap="square" lIns="0" tIns="0" rIns="0" bIns="0" rtlCol="0" anchor="ctr" anchorCtr="0">
            <a:noAutofit/>
          </a:bodyPr>
          <a:lstStyle/>
          <a:p>
            <a:r>
              <a:rPr lang="en-GB" sz="4500" b="1" dirty="0">
                <a:solidFill>
                  <a:schemeClr val="bg1"/>
                </a:solidFill>
                <a:latin typeface="Arial Black" panose="020B0604020202020204" pitchFamily="34" charset="0"/>
                <a:cs typeface="Arial Black" panose="020B0604020202020204" pitchFamily="34" charset="0"/>
              </a:rPr>
              <a:t>OPPORTUNITY</a:t>
            </a:r>
          </a:p>
        </p:txBody>
      </p:sp>
      <p:sp>
        <p:nvSpPr>
          <p:cNvPr id="10" name="Subheading - Is a Land">
            <a:extLst>
              <a:ext uri="{FF2B5EF4-FFF2-40B4-BE49-F238E27FC236}">
                <a16:creationId xmlns:a16="http://schemas.microsoft.com/office/drawing/2014/main" xmlns="" id="{02F8F77E-3A50-5641-81AA-B3D53DCC7FFB}"/>
              </a:ext>
            </a:extLst>
          </p:cNvPr>
          <p:cNvSpPr txBox="1"/>
          <p:nvPr/>
        </p:nvSpPr>
        <p:spPr>
          <a:xfrm>
            <a:off x="945000" y="1788750"/>
            <a:ext cx="3186000" cy="345600"/>
          </a:xfrm>
          <a:prstGeom prst="rect">
            <a:avLst/>
          </a:prstGeom>
          <a:noFill/>
        </p:spPr>
        <p:txBody>
          <a:bodyPr wrap="square" lIns="0" tIns="0" rIns="0" bIns="0" rtlCol="0" anchor="ctr" anchorCtr="0">
            <a:noAutofit/>
          </a:bodyPr>
          <a:lstStyle/>
          <a:p>
            <a:r>
              <a:rPr lang="en-GB" sz="2251" b="1" dirty="0">
                <a:solidFill>
                  <a:schemeClr val="bg1"/>
                </a:solidFill>
                <a:latin typeface="Arial" panose="020B0604020202020204" pitchFamily="34" charset="0"/>
                <a:cs typeface="Arial" panose="020B0604020202020204" pitchFamily="34" charset="0"/>
              </a:rPr>
              <a:t>IS A LAND OF ENERGY</a:t>
            </a:r>
          </a:p>
        </p:txBody>
      </p:sp>
      <p:sp>
        <p:nvSpPr>
          <p:cNvPr id="9" name="Heading - Scotland">
            <a:extLst>
              <a:ext uri="{FF2B5EF4-FFF2-40B4-BE49-F238E27FC236}">
                <a16:creationId xmlns:a16="http://schemas.microsoft.com/office/drawing/2014/main" xmlns="" id="{7869FDB2-4661-3D4E-93BD-EF8812B44E88}"/>
              </a:ext>
            </a:extLst>
          </p:cNvPr>
          <p:cNvSpPr txBox="1"/>
          <p:nvPr/>
        </p:nvSpPr>
        <p:spPr>
          <a:xfrm>
            <a:off x="405000" y="1262250"/>
            <a:ext cx="3483000" cy="675000"/>
          </a:xfrm>
          <a:prstGeom prst="rect">
            <a:avLst/>
          </a:prstGeom>
          <a:noFill/>
        </p:spPr>
        <p:txBody>
          <a:bodyPr wrap="square" lIns="0" tIns="0" rIns="0" bIns="0" rtlCol="0" anchor="ctr" anchorCtr="0">
            <a:noAutofit/>
          </a:bodyPr>
          <a:lstStyle/>
          <a:p>
            <a:r>
              <a:rPr lang="en-GB" sz="4500" b="1" dirty="0">
                <a:solidFill>
                  <a:schemeClr val="bg1"/>
                </a:solidFill>
                <a:latin typeface="Arial Black" panose="020B0A04020102020204" pitchFamily="34" charset="0"/>
                <a:cs typeface="AngsanaUPC" panose="02020603050405020304" pitchFamily="18" charset="-34"/>
              </a:rPr>
              <a:t>SCOTLAND</a:t>
            </a:r>
          </a:p>
        </p:txBody>
      </p:sp>
      <p:pic>
        <p:nvPicPr>
          <p:cNvPr id="13" name="Picture - Dynamic Line">
            <a:extLst>
              <a:ext uri="{FF2B5EF4-FFF2-40B4-BE49-F238E27FC236}">
                <a16:creationId xmlns:a16="http://schemas.microsoft.com/office/drawing/2014/main" xmlns="" id="{80534B08-77A8-5644-9DF9-D632B2B6D8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72163"/>
            <a:ext cx="9144000" cy="128587"/>
          </a:xfrm>
          <a:prstGeom prst="rect">
            <a:avLst/>
          </a:prstGeom>
        </p:spPr>
      </p:pic>
    </p:spTree>
    <p:extLst>
      <p:ext uri="{BB962C8B-B14F-4D97-AF65-F5344CB8AC3E}">
        <p14:creationId xmlns:p14="http://schemas.microsoft.com/office/powerpoint/2010/main" val="3845982071"/>
      </p:ext>
    </p:extLst>
  </p:cSld>
  <p:clrMapOvr>
    <a:masterClrMapping/>
  </p:clrMapOvr>
  <mc:AlternateContent xmlns:mc="http://schemas.openxmlformats.org/markup-compatibility/2006" xmlns:p14="http://schemas.microsoft.com/office/powerpoint/2010/main">
    <mc:Choice Requires="p14">
      <p:transition spd="slow" p14:dur="2000" advTm="11998"/>
    </mc:Choice>
    <mc:Fallback xmlns="">
      <p:transition spd="slow" advTm="119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par>
                                <p:cTn id="9" presetID="10"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par>
                                <p:cTn id="12" presetID="6" presetClass="emph" presetSubtype="0" fill="hold" nodeType="withEffect">
                                  <p:stCondLst>
                                    <p:cond delay="0"/>
                                  </p:stCondLst>
                                  <p:childTnLst>
                                    <p:animScale>
                                      <p:cBhvr>
                                        <p:cTn id="13" dur="7000" fill="hold"/>
                                        <p:tgtEl>
                                          <p:spTgt spid="3"/>
                                        </p:tgtEl>
                                      </p:cBhvr>
                                      <p:by x="100000" y="100000"/>
                                    </p:animScale>
                                  </p:childTnLst>
                                </p:cTn>
                              </p:par>
                              <p:par>
                                <p:cTn id="14" presetID="47" presetClass="entr" presetSubtype="0" fill="hold" grpId="0" nodeType="withEffect">
                                  <p:stCondLst>
                                    <p:cond delay="10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200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par>
                                <p:cTn id="22" presetID="42" presetClass="entr" presetSubtype="0" fill="hold" grpId="0" nodeType="withEffect">
                                  <p:stCondLst>
                                    <p:cond delay="30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10" presetClass="entr" presetSubtype="0" fill="hold" nodeType="withEffect">
                                  <p:stCondLst>
                                    <p:cond delay="500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37" t="378" r="37981" b="44295"/>
          <a:stretch/>
        </p:blipFill>
        <p:spPr>
          <a:xfrm>
            <a:off x="395536" y="881767"/>
            <a:ext cx="7673045" cy="5150542"/>
          </a:xfrm>
          <a:prstGeom prst="rect">
            <a:avLst/>
          </a:prstGeom>
        </p:spPr>
      </p:pic>
      <p:sp>
        <p:nvSpPr>
          <p:cNvPr id="2" name="Title 1"/>
          <p:cNvSpPr>
            <a:spLocks noGrp="1"/>
          </p:cNvSpPr>
          <p:nvPr>
            <p:ph type="title"/>
          </p:nvPr>
        </p:nvSpPr>
        <p:spPr>
          <a:xfrm>
            <a:off x="474212" y="1052736"/>
            <a:ext cx="7560840" cy="778281"/>
          </a:xfrm>
        </p:spPr>
        <p:txBody>
          <a:bodyPr>
            <a:normAutofit/>
          </a:bodyPr>
          <a:lstStyle/>
          <a:p>
            <a:r>
              <a:rPr lang="en-GB" dirty="0" smtClean="0">
                <a:solidFill>
                  <a:schemeClr val="bg1">
                    <a:lumMod val="95000"/>
                  </a:schemeClr>
                </a:solidFill>
              </a:rPr>
              <a:t>Stewart Energy – </a:t>
            </a:r>
            <a:br>
              <a:rPr lang="en-GB" dirty="0" smtClean="0">
                <a:solidFill>
                  <a:schemeClr val="bg1">
                    <a:lumMod val="95000"/>
                  </a:schemeClr>
                </a:solidFill>
              </a:rPr>
            </a:br>
            <a:r>
              <a:rPr lang="en-GB" sz="2400" i="1" dirty="0" err="1" smtClean="0">
                <a:solidFill>
                  <a:schemeClr val="bg1">
                    <a:lumMod val="95000"/>
                  </a:schemeClr>
                </a:solidFill>
              </a:rPr>
              <a:t>Lesmahagow</a:t>
            </a:r>
            <a:r>
              <a:rPr lang="en-GB" sz="2400" i="1" dirty="0" smtClean="0">
                <a:solidFill>
                  <a:schemeClr val="bg1">
                    <a:lumMod val="95000"/>
                  </a:schemeClr>
                </a:solidFill>
              </a:rPr>
              <a:t> </a:t>
            </a:r>
            <a:r>
              <a:rPr lang="en-GB" sz="2400" i="1" dirty="0">
                <a:solidFill>
                  <a:schemeClr val="bg1">
                    <a:lumMod val="95000"/>
                  </a:schemeClr>
                </a:solidFill>
              </a:rPr>
              <a:t>Development </a:t>
            </a:r>
            <a:r>
              <a:rPr lang="en-GB" sz="2400" i="1" dirty="0" smtClean="0">
                <a:solidFill>
                  <a:schemeClr val="bg1">
                    <a:lumMod val="95000"/>
                  </a:schemeClr>
                </a:solidFill>
              </a:rPr>
              <a:t>Trust 25%share</a:t>
            </a:r>
            <a:endParaRPr lang="en-GB" sz="2400" i="1" dirty="0">
              <a:solidFill>
                <a:schemeClr val="bg1">
                  <a:lumMod val="95000"/>
                </a:schemeClr>
              </a:solidFill>
            </a:endParaRPr>
          </a:p>
        </p:txBody>
      </p:sp>
      <p:pic>
        <p:nvPicPr>
          <p:cNvPr id="4" name="Picture 3" descr="SharedOwnershipReportWeb.pdf - Adobe Acrobat Reader DC"/>
          <p:cNvPicPr>
            <a:picLocks noChangeAspect="1"/>
          </p:cNvPicPr>
          <p:nvPr/>
        </p:nvPicPr>
        <p:blipFill rotWithShape="1">
          <a:blip r:embed="rId4">
            <a:extLst>
              <a:ext uri="{28A0092B-C50C-407E-A947-70E740481C1C}">
                <a14:useLocalDpi xmlns:a14="http://schemas.microsoft.com/office/drawing/2010/main" val="0"/>
              </a:ext>
            </a:extLst>
          </a:blip>
          <a:srcRect l="36501" t="21806" r="24898" b="13895"/>
          <a:stretch/>
        </p:blipFill>
        <p:spPr>
          <a:xfrm>
            <a:off x="4771648" y="2176119"/>
            <a:ext cx="3296933" cy="3511088"/>
          </a:xfrm>
          <a:prstGeom prst="rect">
            <a:avLst/>
          </a:prstGeom>
        </p:spPr>
      </p:pic>
    </p:spTree>
    <p:extLst>
      <p:ext uri="{BB962C8B-B14F-4D97-AF65-F5344CB8AC3E}">
        <p14:creationId xmlns:p14="http://schemas.microsoft.com/office/powerpoint/2010/main" val="3716536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localenergyscotland.org/media/80819/Garmony-Case-Study.pdf - Windows Internet Explorer provided by Energy Saving Tru"/>
          <p:cNvPicPr>
            <a:picLocks noChangeAspect="1"/>
          </p:cNvPicPr>
          <p:nvPr/>
        </p:nvPicPr>
        <p:blipFill rotWithShape="1">
          <a:blip r:embed="rId3">
            <a:extLst>
              <a:ext uri="{28A0092B-C50C-407E-A947-70E740481C1C}">
                <a14:useLocalDpi xmlns:a14="http://schemas.microsoft.com/office/drawing/2010/main" val="0"/>
              </a:ext>
            </a:extLst>
          </a:blip>
          <a:srcRect l="14375" t="12538" r="12083" b="12538"/>
          <a:stretch/>
        </p:blipFill>
        <p:spPr>
          <a:xfrm>
            <a:off x="609600" y="1872343"/>
            <a:ext cx="8011885" cy="4165600"/>
          </a:xfrm>
          <a:prstGeom prst="rect">
            <a:avLst/>
          </a:prstGeom>
        </p:spPr>
      </p:pic>
      <p:sp>
        <p:nvSpPr>
          <p:cNvPr id="6" name="Title 1"/>
          <p:cNvSpPr txBox="1">
            <a:spLocks/>
          </p:cNvSpPr>
          <p:nvPr/>
        </p:nvSpPr>
        <p:spPr>
          <a:xfrm>
            <a:off x="467544" y="764704"/>
            <a:ext cx="7810450" cy="778281"/>
          </a:xfrm>
          <a:prstGeom prst="rect">
            <a:avLst/>
          </a:prstGeom>
        </p:spPr>
        <p:txBody>
          <a:bodyPr/>
          <a:lstStyle>
            <a:lvl1pPr algn="l" defTabSz="457200" rtl="0" eaLnBrk="1" latinLnBrk="0" hangingPunct="1">
              <a:spcBef>
                <a:spcPct val="0"/>
              </a:spcBef>
              <a:buNone/>
              <a:defRPr sz="3000" kern="1200" spc="-50">
                <a:solidFill>
                  <a:srgbClr val="00B050"/>
                </a:solidFill>
                <a:latin typeface="+mj-lt"/>
                <a:ea typeface="+mj-ea"/>
                <a:cs typeface="+mj-cs"/>
              </a:defRPr>
            </a:lvl1pPr>
          </a:lstStyle>
          <a:p>
            <a:r>
              <a:rPr lang="en-GB" sz="2500" i="1" dirty="0" smtClean="0"/>
              <a:t>CARES Support – Local Energy Systems</a:t>
            </a:r>
            <a:br>
              <a:rPr lang="en-GB" sz="2500" i="1" dirty="0" smtClean="0"/>
            </a:br>
            <a:r>
              <a:rPr lang="en-GB" b="1" dirty="0" err="1" smtClean="0"/>
              <a:t>Garmony</a:t>
            </a:r>
            <a:r>
              <a:rPr lang="en-GB" b="1" dirty="0" smtClean="0"/>
              <a:t> hydro &amp; ACCESS, Mull</a:t>
            </a:r>
            <a:endParaRPr lang="en-GB" b="1" dirty="0"/>
          </a:p>
        </p:txBody>
      </p:sp>
    </p:spTree>
    <p:extLst>
      <p:ext uri="{BB962C8B-B14F-4D97-AF65-F5344CB8AC3E}">
        <p14:creationId xmlns:p14="http://schemas.microsoft.com/office/powerpoint/2010/main" val="4264260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t>Map of community owned projects</a:t>
            </a:r>
            <a:endParaRPr lang="en-GB" dirty="0"/>
          </a:p>
        </p:txBody>
      </p:sp>
      <p:pic>
        <p:nvPicPr>
          <p:cNvPr id="6" name="Content Placeholder 5" descr="\\GOS-DFS2\collaboration\GIS\Data Services\181122 COLO Mapping\Export\181130 COLO Mapping (Community Groups).jpg"/>
          <p:cNvPicPr>
            <a:picLocks noGrp="1"/>
          </p:cNvPicPr>
          <p:nvPr>
            <p:ph idx="1"/>
          </p:nvPr>
        </p:nvPicPr>
        <p:blipFill>
          <a:blip r:embed="rId3" cstate="print">
            <a:extLst>
              <a:ext uri="{28A0092B-C50C-407E-A947-70E740481C1C}">
                <a14:useLocalDpi xmlns:a14="http://schemas.microsoft.com/office/drawing/2010/main"/>
              </a:ext>
            </a:extLst>
          </a:blip>
          <a:stretch>
            <a:fillRect/>
          </a:stretch>
        </p:blipFill>
        <p:spPr bwMode="auto">
          <a:xfrm>
            <a:off x="2068298" y="692696"/>
            <a:ext cx="5011939" cy="5328592"/>
          </a:xfrm>
          <a:prstGeom prst="rect">
            <a:avLst/>
          </a:prstGeom>
          <a:noFill/>
          <a:ln>
            <a:noFill/>
          </a:ln>
        </p:spPr>
      </p:pic>
      <p:sp>
        <p:nvSpPr>
          <p:cNvPr id="5" name="Title 3"/>
          <p:cNvSpPr txBox="1">
            <a:spLocks/>
          </p:cNvSpPr>
          <p:nvPr/>
        </p:nvSpPr>
        <p:spPr bwMode="auto">
          <a:xfrm>
            <a:off x="4889925" y="-895521"/>
            <a:ext cx="3150052" cy="2370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8" tIns="47865" rIns="95728" bIns="47865" numCol="1" anchor="ctr" anchorCtr="0" compatLnSpc="1">
            <a:prstTxWarp prst="textNoShape">
              <a:avLst/>
            </a:prstTxWarp>
            <a:normAutofit fontScale="97500"/>
          </a:bodyPr>
          <a:lstStyle>
            <a:lvl1pPr algn="l" defTabSz="957169" rtl="0" eaLnBrk="1" fontAlgn="base" hangingPunct="1">
              <a:spcBef>
                <a:spcPct val="0"/>
              </a:spcBef>
              <a:spcAft>
                <a:spcPct val="0"/>
              </a:spcAft>
              <a:defRPr sz="1900" b="1">
                <a:solidFill>
                  <a:schemeClr val="bg1"/>
                </a:solidFill>
                <a:latin typeface="+mj-lt"/>
                <a:ea typeface="ＭＳ Ｐゴシック" charset="-128"/>
                <a:cs typeface="ＭＳ Ｐゴシック" charset="-128"/>
              </a:defRPr>
            </a:lvl1pPr>
            <a:lvl2pPr algn="l" defTabSz="957169" rtl="0" eaLnBrk="1" fontAlgn="base" hangingPunct="1">
              <a:spcBef>
                <a:spcPct val="0"/>
              </a:spcBef>
              <a:spcAft>
                <a:spcPct val="0"/>
              </a:spcAft>
              <a:defRPr sz="1900" b="1">
                <a:solidFill>
                  <a:schemeClr val="bg1"/>
                </a:solidFill>
                <a:latin typeface="Calibri" charset="0"/>
                <a:ea typeface="ＭＳ Ｐゴシック" charset="-128"/>
                <a:cs typeface="ＭＳ Ｐゴシック" charset="-128"/>
              </a:defRPr>
            </a:lvl2pPr>
            <a:lvl3pPr algn="l" defTabSz="957169" rtl="0" eaLnBrk="1" fontAlgn="base" hangingPunct="1">
              <a:spcBef>
                <a:spcPct val="0"/>
              </a:spcBef>
              <a:spcAft>
                <a:spcPct val="0"/>
              </a:spcAft>
              <a:defRPr sz="1900" b="1">
                <a:solidFill>
                  <a:schemeClr val="bg1"/>
                </a:solidFill>
                <a:latin typeface="Calibri" charset="0"/>
                <a:ea typeface="ＭＳ Ｐゴシック" charset="-128"/>
                <a:cs typeface="ＭＳ Ｐゴシック" charset="-128"/>
              </a:defRPr>
            </a:lvl3pPr>
            <a:lvl4pPr algn="l" defTabSz="957169" rtl="0" eaLnBrk="1" fontAlgn="base" hangingPunct="1">
              <a:spcBef>
                <a:spcPct val="0"/>
              </a:spcBef>
              <a:spcAft>
                <a:spcPct val="0"/>
              </a:spcAft>
              <a:defRPr sz="1900" b="1">
                <a:solidFill>
                  <a:schemeClr val="bg1"/>
                </a:solidFill>
                <a:latin typeface="Calibri" charset="0"/>
                <a:ea typeface="ＭＳ Ｐゴシック" charset="-128"/>
                <a:cs typeface="ＭＳ Ｐゴシック" charset="-128"/>
              </a:defRPr>
            </a:lvl4pPr>
            <a:lvl5pPr algn="l" defTabSz="957169" rtl="0" eaLnBrk="1" fontAlgn="base" hangingPunct="1">
              <a:spcBef>
                <a:spcPct val="0"/>
              </a:spcBef>
              <a:spcAft>
                <a:spcPct val="0"/>
              </a:spcAft>
              <a:defRPr sz="1900" b="1">
                <a:solidFill>
                  <a:schemeClr val="bg1"/>
                </a:solidFill>
                <a:latin typeface="Calibri" charset="0"/>
                <a:ea typeface="ＭＳ Ｐゴシック" charset="-128"/>
                <a:cs typeface="ＭＳ Ｐゴシック" charset="-128"/>
              </a:defRPr>
            </a:lvl5pPr>
            <a:lvl6pPr marL="342015" algn="l" defTabSz="957169" rtl="0" eaLnBrk="1" fontAlgn="base" hangingPunct="1">
              <a:spcBef>
                <a:spcPct val="0"/>
              </a:spcBef>
              <a:spcAft>
                <a:spcPct val="0"/>
              </a:spcAft>
              <a:defRPr sz="1900" b="1">
                <a:solidFill>
                  <a:schemeClr val="bg1"/>
                </a:solidFill>
                <a:latin typeface="Calibri" charset="0"/>
              </a:defRPr>
            </a:lvl6pPr>
            <a:lvl7pPr marL="684031" algn="l" defTabSz="957169" rtl="0" eaLnBrk="1" fontAlgn="base" hangingPunct="1">
              <a:spcBef>
                <a:spcPct val="0"/>
              </a:spcBef>
              <a:spcAft>
                <a:spcPct val="0"/>
              </a:spcAft>
              <a:defRPr sz="1900" b="1">
                <a:solidFill>
                  <a:schemeClr val="bg1"/>
                </a:solidFill>
                <a:latin typeface="Calibri" charset="0"/>
              </a:defRPr>
            </a:lvl7pPr>
            <a:lvl8pPr marL="1026046" algn="l" defTabSz="957169" rtl="0" eaLnBrk="1" fontAlgn="base" hangingPunct="1">
              <a:spcBef>
                <a:spcPct val="0"/>
              </a:spcBef>
              <a:spcAft>
                <a:spcPct val="0"/>
              </a:spcAft>
              <a:defRPr sz="1900" b="1">
                <a:solidFill>
                  <a:schemeClr val="bg1"/>
                </a:solidFill>
                <a:latin typeface="Calibri" charset="0"/>
              </a:defRPr>
            </a:lvl8pPr>
            <a:lvl9pPr marL="1368061" algn="l" defTabSz="957169" rtl="0" eaLnBrk="1" fontAlgn="base" hangingPunct="1">
              <a:spcBef>
                <a:spcPct val="0"/>
              </a:spcBef>
              <a:spcAft>
                <a:spcPct val="0"/>
              </a:spcAft>
              <a:defRPr sz="1900" b="1">
                <a:solidFill>
                  <a:schemeClr val="bg1"/>
                </a:solidFill>
                <a:latin typeface="Calibri" charset="0"/>
              </a:defRPr>
            </a:lvl9pPr>
          </a:lstStyle>
          <a:p>
            <a:endParaRPr lang="en-GB" kern="0" dirty="0"/>
          </a:p>
        </p:txBody>
      </p:sp>
    </p:spTree>
    <p:extLst>
      <p:ext uri="{BB962C8B-B14F-4D97-AF65-F5344CB8AC3E}">
        <p14:creationId xmlns:p14="http://schemas.microsoft.com/office/powerpoint/2010/main" val="3352376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The Future: Local Energy Systems Framework</a:t>
            </a:r>
            <a:endParaRPr lang="en-GB" dirty="0"/>
          </a:p>
        </p:txBody>
      </p:sp>
      <p:pic>
        <p:nvPicPr>
          <p:cNvPr id="4" name="Picture 3"/>
          <p:cNvPicPr/>
          <p:nvPr/>
        </p:nvPicPr>
        <p:blipFill>
          <a:blip r:embed="rId3"/>
          <a:stretch>
            <a:fillRect/>
          </a:stretch>
        </p:blipFill>
        <p:spPr>
          <a:xfrm>
            <a:off x="141742" y="980728"/>
            <a:ext cx="8865051" cy="5125432"/>
          </a:xfrm>
          <a:prstGeom prst="rect">
            <a:avLst/>
          </a:prstGeom>
        </p:spPr>
      </p:pic>
    </p:spTree>
    <p:extLst>
      <p:ext uri="{BB962C8B-B14F-4D97-AF65-F5344CB8AC3E}">
        <p14:creationId xmlns:p14="http://schemas.microsoft.com/office/powerpoint/2010/main" val="38816547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		  </a:t>
            </a:r>
            <a:br>
              <a:rPr lang="en-GB" dirty="0" smtClean="0"/>
            </a:br>
            <a:r>
              <a:rPr lang="en-GB" dirty="0" smtClean="0"/>
              <a:t>		</a:t>
            </a:r>
            <a:r>
              <a:rPr lang="en-GB" sz="2585" dirty="0">
                <a:latin typeface="Arial" panose="020B0604020202020204" pitchFamily="34" charset="0"/>
                <a:cs typeface="Arial" panose="020B0604020202020204" pitchFamily="34" charset="0"/>
              </a:rPr>
              <a:t>Thanks for Listening!</a:t>
            </a:r>
            <a:r>
              <a:rPr lang="en-GB" sz="1846" dirty="0">
                <a:latin typeface="Arial" panose="020B0604020202020204" pitchFamily="34" charset="0"/>
                <a:cs typeface="Arial" panose="020B0604020202020204" pitchFamily="34" charset="0"/>
              </a:rPr>
              <a:t/>
            </a:r>
            <a:br>
              <a:rPr lang="en-GB" sz="1846" dirty="0">
                <a:latin typeface="Arial" panose="020B0604020202020204" pitchFamily="34" charset="0"/>
                <a:cs typeface="Arial" panose="020B0604020202020204" pitchFamily="34" charset="0"/>
              </a:rPr>
            </a:br>
            <a:r>
              <a:rPr lang="en-GB" sz="1846" dirty="0">
                <a:latin typeface="Arial" panose="020B0604020202020204" pitchFamily="34" charset="0"/>
                <a:cs typeface="Arial" panose="020B0604020202020204" pitchFamily="34" charset="0"/>
              </a:rPr>
              <a:t/>
            </a:r>
            <a:br>
              <a:rPr lang="en-GB" sz="1846" dirty="0">
                <a:latin typeface="Arial" panose="020B0604020202020204" pitchFamily="34" charset="0"/>
                <a:cs typeface="Arial" panose="020B0604020202020204" pitchFamily="34" charset="0"/>
              </a:rPr>
            </a:br>
            <a:r>
              <a:rPr lang="en-GB" sz="1846" dirty="0">
                <a:latin typeface="Arial" panose="020B0604020202020204" pitchFamily="34" charset="0"/>
                <a:cs typeface="Arial" panose="020B0604020202020204" pitchFamily="34" charset="0"/>
              </a:rPr>
              <a:t>		</a:t>
            </a:r>
            <a:br>
              <a:rPr lang="en-GB" sz="1846" dirty="0">
                <a:latin typeface="Arial" panose="020B0604020202020204" pitchFamily="34" charset="0"/>
                <a:cs typeface="Arial" panose="020B0604020202020204" pitchFamily="34" charset="0"/>
              </a:rPr>
            </a:br>
            <a:r>
              <a:rPr lang="en-GB" sz="1846" dirty="0">
                <a:latin typeface="Arial" panose="020B0604020202020204" pitchFamily="34" charset="0"/>
                <a:cs typeface="Arial" panose="020B0604020202020204" pitchFamily="34" charset="0"/>
              </a:rPr>
              <a:t>	</a:t>
            </a:r>
            <a:br>
              <a:rPr lang="en-GB" sz="1846" dirty="0">
                <a:latin typeface="Arial" panose="020B0604020202020204" pitchFamily="34" charset="0"/>
                <a:cs typeface="Arial" panose="020B0604020202020204" pitchFamily="34" charset="0"/>
              </a:rPr>
            </a:br>
            <a:r>
              <a:rPr lang="en-GB" sz="1846" dirty="0">
                <a:latin typeface="Arial" panose="020B0604020202020204" pitchFamily="34" charset="0"/>
                <a:cs typeface="Arial" panose="020B0604020202020204" pitchFamily="34" charset="0"/>
              </a:rPr>
              <a:t/>
            </a:r>
            <a:br>
              <a:rPr lang="en-GB" sz="1846" dirty="0">
                <a:latin typeface="Arial" panose="020B0604020202020204" pitchFamily="34" charset="0"/>
                <a:cs typeface="Arial" panose="020B0604020202020204" pitchFamily="34" charset="0"/>
              </a:rPr>
            </a:br>
            <a:r>
              <a:rPr lang="en-GB" sz="1846" dirty="0">
                <a:latin typeface="Arial" panose="020B0604020202020204" pitchFamily="34" charset="0"/>
                <a:cs typeface="Arial" panose="020B0604020202020204" pitchFamily="34" charset="0"/>
              </a:rPr>
              <a:t>		       Scottish Government EU Office</a:t>
            </a:r>
            <a:br>
              <a:rPr lang="en-GB" sz="1846" dirty="0">
                <a:latin typeface="Arial" panose="020B0604020202020204" pitchFamily="34" charset="0"/>
                <a:cs typeface="Arial" panose="020B0604020202020204" pitchFamily="34" charset="0"/>
              </a:rPr>
            </a:br>
            <a:r>
              <a:rPr lang="en-GB" sz="1846" dirty="0">
                <a:latin typeface="Arial" panose="020B0604020202020204" pitchFamily="34" charset="0"/>
                <a:cs typeface="Arial" panose="020B0604020202020204" pitchFamily="34" charset="0"/>
              </a:rPr>
              <a:t>		        </a:t>
            </a:r>
            <a:r>
              <a:rPr lang="en-GB" sz="1846" dirty="0" err="1">
                <a:latin typeface="Arial" panose="020B0604020202020204" pitchFamily="34" charset="0"/>
                <a:cs typeface="Arial" panose="020B0604020202020204" pitchFamily="34" charset="0"/>
              </a:rPr>
              <a:t>craig.egner@gov.scot</a:t>
            </a:r>
            <a:r>
              <a:rPr lang="en-GB" sz="1846" dirty="0">
                <a:latin typeface="Arial" panose="020B0604020202020204" pitchFamily="34" charset="0"/>
                <a:cs typeface="Arial" panose="020B0604020202020204" pitchFamily="34" charset="0"/>
              </a:rPr>
              <a:t/>
            </a:r>
            <a:br>
              <a:rPr lang="en-GB" sz="1846" dirty="0">
                <a:latin typeface="Arial" panose="020B0604020202020204" pitchFamily="34" charset="0"/>
                <a:cs typeface="Arial" panose="020B0604020202020204" pitchFamily="34" charset="0"/>
              </a:rPr>
            </a:br>
            <a:r>
              <a:rPr lang="en-GB" sz="1846" dirty="0">
                <a:latin typeface="Arial" panose="020B0604020202020204" pitchFamily="34" charset="0"/>
                <a:cs typeface="Arial" panose="020B0604020202020204" pitchFamily="34" charset="0"/>
              </a:rPr>
              <a:t>		</a:t>
            </a:r>
            <a:r>
              <a:rPr lang="en-GB" sz="1846" dirty="0">
                <a:solidFill>
                  <a:srgbClr val="003366"/>
                </a:solidFill>
                <a:latin typeface="Arial" panose="020B0604020202020204" pitchFamily="34" charset="0"/>
                <a:cs typeface="Arial" panose="020B0604020202020204" pitchFamily="34" charset="0"/>
              </a:rPr>
              <a:t/>
            </a:r>
            <a:br>
              <a:rPr lang="en-GB" sz="1846" dirty="0">
                <a:solidFill>
                  <a:srgbClr val="003366"/>
                </a:solidFill>
                <a:latin typeface="Arial" panose="020B0604020202020204" pitchFamily="34" charset="0"/>
                <a:cs typeface="Arial" panose="020B0604020202020204" pitchFamily="34" charset="0"/>
              </a:rPr>
            </a:br>
            <a:r>
              <a:rPr lang="en-GB" sz="1846" dirty="0">
                <a:solidFill>
                  <a:srgbClr val="003366"/>
                </a:solidFill>
                <a:latin typeface="Arial" panose="020B0604020202020204" pitchFamily="34" charset="0"/>
                <a:cs typeface="Arial" panose="020B0604020202020204" pitchFamily="34" charset="0"/>
              </a:rPr>
              <a:t/>
            </a:r>
            <a:br>
              <a:rPr lang="en-GB" sz="1846" dirty="0">
                <a:solidFill>
                  <a:srgbClr val="003366"/>
                </a:solidFill>
                <a:latin typeface="Arial" panose="020B0604020202020204" pitchFamily="34" charset="0"/>
                <a:cs typeface="Arial" panose="020B0604020202020204" pitchFamily="34" charset="0"/>
              </a:rPr>
            </a:br>
            <a:r>
              <a:rPr lang="en-GB" sz="1846" dirty="0">
                <a:latin typeface="Arial" panose="020B0604020202020204" pitchFamily="34" charset="0"/>
                <a:cs typeface="Arial" panose="020B0604020202020204" pitchFamily="34" charset="0"/>
              </a:rPr>
              <a:t>			@</a:t>
            </a:r>
            <a:r>
              <a:rPr lang="en-GB" sz="1846" dirty="0" err="1">
                <a:latin typeface="Arial" panose="020B0604020202020204" pitchFamily="34" charset="0"/>
                <a:cs typeface="Arial" panose="020B0604020202020204" pitchFamily="34" charset="0"/>
              </a:rPr>
              <a:t>craigegner1</a:t>
            </a:r>
            <a:r>
              <a:rPr lang="en-GB" sz="1846" dirty="0">
                <a:latin typeface="Arial" panose="020B0604020202020204" pitchFamily="34" charset="0"/>
                <a:cs typeface="Arial" panose="020B0604020202020204" pitchFamily="34" charset="0"/>
              </a:rPr>
              <a:t/>
            </a:r>
            <a:br>
              <a:rPr lang="en-GB" sz="1846" dirty="0">
                <a:latin typeface="Arial" panose="020B0604020202020204" pitchFamily="34" charset="0"/>
                <a:cs typeface="Arial" panose="020B0604020202020204" pitchFamily="34" charset="0"/>
              </a:rPr>
            </a:br>
            <a:r>
              <a:rPr lang="en-GB" sz="1846" dirty="0">
                <a:latin typeface="Arial" panose="020B0604020202020204" pitchFamily="34" charset="0"/>
                <a:cs typeface="Arial" panose="020B0604020202020204" pitchFamily="34" charset="0"/>
              </a:rPr>
              <a:t/>
            </a:r>
            <a:br>
              <a:rPr lang="en-GB" sz="1846" dirty="0">
                <a:latin typeface="Arial" panose="020B0604020202020204" pitchFamily="34" charset="0"/>
                <a:cs typeface="Arial" panose="020B0604020202020204" pitchFamily="34" charset="0"/>
              </a:rPr>
            </a:br>
            <a:r>
              <a:rPr lang="en-GB" sz="1846" dirty="0">
                <a:latin typeface="Arial" panose="020B0604020202020204" pitchFamily="34" charset="0"/>
                <a:cs typeface="Arial" panose="020B0604020202020204" pitchFamily="34" charset="0"/>
              </a:rPr>
              <a:t>			</a:t>
            </a:r>
            <a:br>
              <a:rPr lang="en-GB" sz="1846" dirty="0">
                <a:latin typeface="Arial" panose="020B0604020202020204" pitchFamily="34" charset="0"/>
                <a:cs typeface="Arial" panose="020B0604020202020204" pitchFamily="34" charset="0"/>
              </a:rPr>
            </a:br>
            <a:r>
              <a:rPr lang="en-GB" sz="1846" dirty="0">
                <a:latin typeface="Arial" panose="020B0604020202020204" pitchFamily="34" charset="0"/>
                <a:cs typeface="Arial" panose="020B0604020202020204" pitchFamily="34" charset="0"/>
              </a:rPr>
              <a:t/>
            </a:r>
            <a:br>
              <a:rPr lang="en-GB" sz="1846" dirty="0">
                <a:latin typeface="Arial" panose="020B0604020202020204" pitchFamily="34" charset="0"/>
                <a:cs typeface="Arial" panose="020B0604020202020204" pitchFamily="34" charset="0"/>
              </a:rPr>
            </a:br>
            <a:endParaRPr lang="en-GB" sz="1846"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2651" y="3587053"/>
            <a:ext cx="930565" cy="639575"/>
          </a:xfrm>
          <a:prstGeom prst="rect">
            <a:avLst/>
          </a:prstGeom>
        </p:spPr>
      </p:pic>
    </p:spTree>
    <p:extLst>
      <p:ext uri="{BB962C8B-B14F-4D97-AF65-F5344CB8AC3E}">
        <p14:creationId xmlns:p14="http://schemas.microsoft.com/office/powerpoint/2010/main" val="3985143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1" t="444" r="349"/>
          <a:stretch/>
        </p:blipFill>
        <p:spPr bwMode="auto">
          <a:xfrm>
            <a:off x="1" y="263770"/>
            <a:ext cx="9129643" cy="5664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254001" y="969650"/>
            <a:ext cx="8640535" cy="4984525"/>
          </a:xfrm>
          <a:prstGeom prst="rect">
            <a:avLst/>
          </a:prstGeom>
        </p:spPr>
        <p:txBody>
          <a:bodyPr/>
          <a:lstStyle>
            <a:lvl1pPr marL="187633" indent="-187633" algn="l" defTabSz="957169" rtl="0" eaLnBrk="1" fontAlgn="base" hangingPunct="1">
              <a:spcBef>
                <a:spcPct val="20000"/>
              </a:spcBef>
              <a:spcAft>
                <a:spcPct val="0"/>
              </a:spcAft>
              <a:buChar char="•"/>
              <a:defRPr sz="1900">
                <a:solidFill>
                  <a:schemeClr val="tx1"/>
                </a:solidFill>
                <a:latin typeface="+mn-lt"/>
                <a:ea typeface="ＭＳ Ｐゴシック" charset="-128"/>
                <a:cs typeface="ＭＳ Ｐゴシック" charset="-128"/>
              </a:defRPr>
            </a:lvl1pPr>
            <a:lvl2pPr marL="562901" indent="-188821" algn="l" defTabSz="957169" rtl="0" eaLnBrk="1" fontAlgn="base" hangingPunct="1">
              <a:spcBef>
                <a:spcPct val="20000"/>
              </a:spcBef>
              <a:spcAft>
                <a:spcPct val="0"/>
              </a:spcAft>
              <a:buChar char="•"/>
              <a:defRPr sz="1900">
                <a:solidFill>
                  <a:schemeClr val="tx1"/>
                </a:solidFill>
                <a:latin typeface="+mn-lt"/>
                <a:ea typeface="ＭＳ Ｐゴシック" charset="-128"/>
              </a:defRPr>
            </a:lvl2pPr>
            <a:lvl3pPr marL="939355" indent="-187633" algn="l" defTabSz="957169" rtl="0" eaLnBrk="1" fontAlgn="base" hangingPunct="1">
              <a:spcBef>
                <a:spcPct val="20000"/>
              </a:spcBef>
              <a:spcAft>
                <a:spcPct val="0"/>
              </a:spcAft>
              <a:buChar char="•"/>
              <a:defRPr sz="1900">
                <a:solidFill>
                  <a:schemeClr val="tx1"/>
                </a:solidFill>
                <a:latin typeface="+mn-lt"/>
                <a:ea typeface="ＭＳ Ｐゴシック" charset="-128"/>
              </a:defRPr>
            </a:lvl3pPr>
            <a:lvl4pPr marL="1675638" indent="-239886" algn="l" defTabSz="957169" rtl="0" eaLnBrk="1" fontAlgn="base" hangingPunct="1">
              <a:spcBef>
                <a:spcPct val="20000"/>
              </a:spcBef>
              <a:spcAft>
                <a:spcPct val="0"/>
              </a:spcAft>
              <a:buChar char="–"/>
              <a:defRPr sz="2100">
                <a:solidFill>
                  <a:schemeClr val="tx1"/>
                </a:solidFill>
                <a:latin typeface="Arial" charset="0"/>
                <a:ea typeface="ＭＳ Ｐゴシック" charset="-128"/>
              </a:defRPr>
            </a:lvl4pPr>
            <a:lvl5pPr marL="2151847" indent="-236323" algn="l" defTabSz="957169" rtl="0" eaLnBrk="1" fontAlgn="base" hangingPunct="1">
              <a:spcBef>
                <a:spcPct val="20000"/>
              </a:spcBef>
              <a:spcAft>
                <a:spcPct val="0"/>
              </a:spcAft>
              <a:buChar char="»"/>
              <a:defRPr sz="2100">
                <a:solidFill>
                  <a:schemeClr val="tx1"/>
                </a:solidFill>
                <a:latin typeface="Arial" charset="0"/>
                <a:ea typeface="ＭＳ Ｐゴシック" charset="-128"/>
              </a:defRPr>
            </a:lvl5pPr>
            <a:lvl6pPr marL="2493862" indent="-236323" algn="l" defTabSz="957169" rtl="0" eaLnBrk="1" fontAlgn="base" hangingPunct="1">
              <a:spcBef>
                <a:spcPct val="20000"/>
              </a:spcBef>
              <a:spcAft>
                <a:spcPct val="0"/>
              </a:spcAft>
              <a:buChar char="»"/>
              <a:defRPr sz="2100">
                <a:solidFill>
                  <a:schemeClr val="tx1"/>
                </a:solidFill>
                <a:latin typeface="Arial" charset="0"/>
                <a:ea typeface="ＭＳ Ｐゴシック" charset="-128"/>
              </a:defRPr>
            </a:lvl6pPr>
            <a:lvl7pPr marL="2835878" indent="-236323" algn="l" defTabSz="957169" rtl="0" eaLnBrk="1" fontAlgn="base" hangingPunct="1">
              <a:spcBef>
                <a:spcPct val="20000"/>
              </a:spcBef>
              <a:spcAft>
                <a:spcPct val="0"/>
              </a:spcAft>
              <a:buChar char="»"/>
              <a:defRPr sz="2100">
                <a:solidFill>
                  <a:schemeClr val="tx1"/>
                </a:solidFill>
                <a:latin typeface="Arial" charset="0"/>
                <a:ea typeface="ＭＳ Ｐゴシック" charset="-128"/>
              </a:defRPr>
            </a:lvl7pPr>
            <a:lvl8pPr marL="3177893" indent="-236323" algn="l" defTabSz="957169" rtl="0" eaLnBrk="1" fontAlgn="base" hangingPunct="1">
              <a:spcBef>
                <a:spcPct val="20000"/>
              </a:spcBef>
              <a:spcAft>
                <a:spcPct val="0"/>
              </a:spcAft>
              <a:buChar char="»"/>
              <a:defRPr sz="2100">
                <a:solidFill>
                  <a:schemeClr val="tx1"/>
                </a:solidFill>
                <a:latin typeface="Arial" charset="0"/>
                <a:ea typeface="ＭＳ Ｐゴシック" charset="-128"/>
              </a:defRPr>
            </a:lvl8pPr>
            <a:lvl9pPr marL="3519908" indent="-236323" algn="l" defTabSz="957169" rtl="0" eaLnBrk="1" fontAlgn="base" hangingPunct="1">
              <a:spcBef>
                <a:spcPct val="20000"/>
              </a:spcBef>
              <a:spcAft>
                <a:spcPct val="0"/>
              </a:spcAft>
              <a:buChar char="»"/>
              <a:defRPr sz="2100">
                <a:solidFill>
                  <a:schemeClr val="tx1"/>
                </a:solidFill>
                <a:latin typeface="Arial" charset="0"/>
                <a:ea typeface="ＭＳ Ｐゴシック" charset="-128"/>
              </a:defRPr>
            </a:lvl9pPr>
          </a:lstStyle>
          <a:p>
            <a:pPr marL="422041" indent="-422041">
              <a:lnSpc>
                <a:spcPct val="200000"/>
              </a:lnSpc>
              <a:spcBef>
                <a:spcPts val="0"/>
              </a:spcBef>
              <a:buFont typeface="+mj-lt"/>
              <a:buAutoNum type="arabicPeriod"/>
            </a:pPr>
            <a:endParaRPr lang="en-GB" sz="2215" b="1" kern="0" dirty="0"/>
          </a:p>
        </p:txBody>
      </p:sp>
      <p:sp>
        <p:nvSpPr>
          <p:cNvPr id="6" name="Flowchart: Document 5"/>
          <p:cNvSpPr/>
          <p:nvPr/>
        </p:nvSpPr>
        <p:spPr bwMode="auto">
          <a:xfrm>
            <a:off x="1" y="263769"/>
            <a:ext cx="9129643" cy="639412"/>
          </a:xfrm>
          <a:prstGeom prst="flowChartDocumen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algn="ctr" defTabSz="1181130" fontAlgn="base">
              <a:spcBef>
                <a:spcPct val="0"/>
              </a:spcBef>
              <a:spcAft>
                <a:spcPct val="0"/>
              </a:spcAft>
            </a:pPr>
            <a:endParaRPr lang="en-GB" sz="1200" b="1">
              <a:solidFill>
                <a:srgbClr val="003366"/>
              </a:solidFill>
              <a:latin typeface="Arial" charset="0"/>
            </a:endParaRPr>
          </a:p>
        </p:txBody>
      </p:sp>
      <p:sp>
        <p:nvSpPr>
          <p:cNvPr id="7" name="Title 1"/>
          <p:cNvSpPr txBox="1">
            <a:spLocks/>
          </p:cNvSpPr>
          <p:nvPr/>
        </p:nvSpPr>
        <p:spPr bwMode="auto">
          <a:xfrm>
            <a:off x="254001" y="304593"/>
            <a:ext cx="8640535" cy="45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364" tIns="44183" rIns="88364" bIns="44183" numCol="1" anchor="ctr" anchorCtr="0" compatLnSpc="1">
            <a:prstTxWarp prst="textNoShape">
              <a:avLst/>
            </a:prstTxWarp>
          </a:bodyPr>
          <a:lstStyle>
            <a:lvl1pPr algn="l" defTabSz="957169" rtl="0" eaLnBrk="1" fontAlgn="base" hangingPunct="1">
              <a:spcBef>
                <a:spcPct val="0"/>
              </a:spcBef>
              <a:spcAft>
                <a:spcPct val="0"/>
              </a:spcAft>
              <a:defRPr sz="1900" b="1">
                <a:solidFill>
                  <a:schemeClr val="tx1"/>
                </a:solidFill>
                <a:latin typeface="+mj-lt"/>
                <a:ea typeface="ＭＳ Ｐゴシック" charset="-128"/>
                <a:cs typeface="ＭＳ Ｐゴシック" charset="-128"/>
              </a:defRPr>
            </a:lvl1pPr>
            <a:lvl2pPr algn="l" defTabSz="957169" rtl="0" eaLnBrk="1" fontAlgn="base" hangingPunct="1">
              <a:spcBef>
                <a:spcPct val="0"/>
              </a:spcBef>
              <a:spcAft>
                <a:spcPct val="0"/>
              </a:spcAft>
              <a:defRPr sz="1900" b="1">
                <a:solidFill>
                  <a:schemeClr val="bg1"/>
                </a:solidFill>
                <a:latin typeface="Calibri" charset="0"/>
                <a:ea typeface="ＭＳ Ｐゴシック" charset="-128"/>
                <a:cs typeface="ＭＳ Ｐゴシック" charset="-128"/>
              </a:defRPr>
            </a:lvl2pPr>
            <a:lvl3pPr algn="l" defTabSz="957169" rtl="0" eaLnBrk="1" fontAlgn="base" hangingPunct="1">
              <a:spcBef>
                <a:spcPct val="0"/>
              </a:spcBef>
              <a:spcAft>
                <a:spcPct val="0"/>
              </a:spcAft>
              <a:defRPr sz="1900" b="1">
                <a:solidFill>
                  <a:schemeClr val="bg1"/>
                </a:solidFill>
                <a:latin typeface="Calibri" charset="0"/>
                <a:ea typeface="ＭＳ Ｐゴシック" charset="-128"/>
                <a:cs typeface="ＭＳ Ｐゴシック" charset="-128"/>
              </a:defRPr>
            </a:lvl3pPr>
            <a:lvl4pPr algn="l" defTabSz="957169" rtl="0" eaLnBrk="1" fontAlgn="base" hangingPunct="1">
              <a:spcBef>
                <a:spcPct val="0"/>
              </a:spcBef>
              <a:spcAft>
                <a:spcPct val="0"/>
              </a:spcAft>
              <a:defRPr sz="1900" b="1">
                <a:solidFill>
                  <a:schemeClr val="bg1"/>
                </a:solidFill>
                <a:latin typeface="Calibri" charset="0"/>
                <a:ea typeface="ＭＳ Ｐゴシック" charset="-128"/>
                <a:cs typeface="ＭＳ Ｐゴシック" charset="-128"/>
              </a:defRPr>
            </a:lvl4pPr>
            <a:lvl5pPr algn="l" defTabSz="957169" rtl="0" eaLnBrk="1" fontAlgn="base" hangingPunct="1">
              <a:spcBef>
                <a:spcPct val="0"/>
              </a:spcBef>
              <a:spcAft>
                <a:spcPct val="0"/>
              </a:spcAft>
              <a:defRPr sz="1900" b="1">
                <a:solidFill>
                  <a:schemeClr val="bg1"/>
                </a:solidFill>
                <a:latin typeface="Calibri" charset="0"/>
                <a:ea typeface="ＭＳ Ｐゴシック" charset="-128"/>
                <a:cs typeface="ＭＳ Ｐゴシック" charset="-128"/>
              </a:defRPr>
            </a:lvl5pPr>
            <a:lvl6pPr marL="342015" algn="l" defTabSz="957169" rtl="0" eaLnBrk="1" fontAlgn="base" hangingPunct="1">
              <a:spcBef>
                <a:spcPct val="0"/>
              </a:spcBef>
              <a:spcAft>
                <a:spcPct val="0"/>
              </a:spcAft>
              <a:defRPr sz="1900" b="1">
                <a:solidFill>
                  <a:schemeClr val="bg1"/>
                </a:solidFill>
                <a:latin typeface="Calibri" charset="0"/>
              </a:defRPr>
            </a:lvl6pPr>
            <a:lvl7pPr marL="684031" algn="l" defTabSz="957169" rtl="0" eaLnBrk="1" fontAlgn="base" hangingPunct="1">
              <a:spcBef>
                <a:spcPct val="0"/>
              </a:spcBef>
              <a:spcAft>
                <a:spcPct val="0"/>
              </a:spcAft>
              <a:defRPr sz="1900" b="1">
                <a:solidFill>
                  <a:schemeClr val="bg1"/>
                </a:solidFill>
                <a:latin typeface="Calibri" charset="0"/>
              </a:defRPr>
            </a:lvl7pPr>
            <a:lvl8pPr marL="1026046" algn="l" defTabSz="957169" rtl="0" eaLnBrk="1" fontAlgn="base" hangingPunct="1">
              <a:spcBef>
                <a:spcPct val="0"/>
              </a:spcBef>
              <a:spcAft>
                <a:spcPct val="0"/>
              </a:spcAft>
              <a:defRPr sz="1900" b="1">
                <a:solidFill>
                  <a:schemeClr val="bg1"/>
                </a:solidFill>
                <a:latin typeface="Calibri" charset="0"/>
              </a:defRPr>
            </a:lvl8pPr>
            <a:lvl9pPr marL="1368061" algn="l" defTabSz="957169" rtl="0" eaLnBrk="1" fontAlgn="base" hangingPunct="1">
              <a:spcBef>
                <a:spcPct val="0"/>
              </a:spcBef>
              <a:spcAft>
                <a:spcPct val="0"/>
              </a:spcAft>
              <a:defRPr sz="1900" b="1">
                <a:solidFill>
                  <a:schemeClr val="bg1"/>
                </a:solidFill>
                <a:latin typeface="Calibri" charset="0"/>
              </a:defRPr>
            </a:lvl9pPr>
          </a:lstStyle>
          <a:p>
            <a:endParaRPr lang="en-GB" sz="1754" kern="0" dirty="0">
              <a:solidFill>
                <a:schemeClr val="bg1"/>
              </a:solidFill>
            </a:endParaRPr>
          </a:p>
        </p:txBody>
      </p:sp>
      <p:sp>
        <p:nvSpPr>
          <p:cNvPr id="8" name="Rectangle 2"/>
          <p:cNvSpPr>
            <a:spLocks noGrp="1" noChangeArrowheads="1"/>
          </p:cNvSpPr>
          <p:nvPr>
            <p:ph type="ctrTitle"/>
          </p:nvPr>
        </p:nvSpPr>
        <p:spPr>
          <a:xfrm>
            <a:off x="583865" y="1434932"/>
            <a:ext cx="7909801" cy="4519887"/>
          </a:xfrm>
        </p:spPr>
        <p:txBody>
          <a:bodyPr/>
          <a:lstStyle/>
          <a:p>
            <a:r>
              <a:rPr lang="en-GB" sz="3323" dirty="0"/>
              <a:t/>
            </a:r>
            <a:br>
              <a:rPr lang="en-GB" sz="3323" dirty="0"/>
            </a:br>
            <a:r>
              <a:rPr lang="en-GB" sz="3323" dirty="0"/>
              <a:t/>
            </a:r>
            <a:br>
              <a:rPr lang="en-GB" sz="3323" dirty="0"/>
            </a:br>
            <a:r>
              <a:rPr lang="en-GB" sz="3323" dirty="0" smtClean="0"/>
              <a:t>Local </a:t>
            </a:r>
            <a:r>
              <a:rPr lang="en-GB" sz="3323" dirty="0"/>
              <a:t>Energy </a:t>
            </a:r>
            <a:r>
              <a:rPr lang="en-GB" sz="3323" dirty="0" smtClean="0"/>
              <a:t>Systems, Community Energy and </a:t>
            </a:r>
            <a:r>
              <a:rPr lang="en-GB" sz="3323" dirty="0"/>
              <a:t>the Low Carbon Transition</a:t>
            </a:r>
            <a:br>
              <a:rPr lang="en-GB" sz="3323" dirty="0"/>
            </a:br>
            <a:r>
              <a:rPr lang="en-GB" sz="3323" dirty="0"/>
              <a:t/>
            </a:r>
            <a:br>
              <a:rPr lang="en-GB" sz="3323" dirty="0"/>
            </a:br>
            <a:r>
              <a:rPr lang="en-GB" sz="3323" dirty="0"/>
              <a:t>Craig Egner</a:t>
            </a:r>
            <a:br>
              <a:rPr lang="en-GB" sz="3323" dirty="0"/>
            </a:br>
            <a:r>
              <a:rPr lang="en-GB" sz="3323" dirty="0"/>
              <a:t>European Energy Adviser</a:t>
            </a:r>
            <a:br>
              <a:rPr lang="en-GB" sz="3323" dirty="0"/>
            </a:br>
            <a:r>
              <a:rPr lang="en-GB" sz="3323" dirty="0"/>
              <a:t>Scottish Government </a:t>
            </a:r>
            <a:r>
              <a:rPr lang="en-GB" sz="3323" b="0" dirty="0"/>
              <a:t/>
            </a:r>
            <a:br>
              <a:rPr lang="en-GB" sz="3323" b="0" dirty="0"/>
            </a:br>
            <a:r>
              <a:rPr lang="en-GB" sz="3323" b="0" dirty="0"/>
              <a:t/>
            </a:r>
            <a:br>
              <a:rPr lang="en-GB" sz="3323" b="0" dirty="0"/>
            </a:br>
            <a:r>
              <a:rPr lang="en-GB" sz="3323" b="0" dirty="0"/>
              <a:t/>
            </a:r>
            <a:br>
              <a:rPr lang="en-GB" sz="3323" b="0" dirty="0"/>
            </a:br>
            <a:r>
              <a:rPr lang="en-GB" sz="3323" b="0" dirty="0">
                <a:solidFill>
                  <a:schemeClr val="bg1">
                    <a:lumMod val="50000"/>
                  </a:schemeClr>
                </a:solidFill>
              </a:rPr>
              <a:t/>
            </a:r>
            <a:br>
              <a:rPr lang="en-GB" sz="3323" b="0" dirty="0">
                <a:solidFill>
                  <a:schemeClr val="bg1">
                    <a:lumMod val="50000"/>
                  </a:schemeClr>
                </a:solidFill>
              </a:rPr>
            </a:br>
            <a:endParaRPr lang="en-GB" sz="2954" b="0" dirty="0">
              <a:solidFill>
                <a:schemeClr val="bg1">
                  <a:lumMod val="50000"/>
                </a:schemeClr>
              </a:solidFill>
            </a:endParaRPr>
          </a:p>
        </p:txBody>
      </p:sp>
    </p:spTree>
    <p:extLst>
      <p:ext uri="{BB962C8B-B14F-4D97-AF65-F5344CB8AC3E}">
        <p14:creationId xmlns:p14="http://schemas.microsoft.com/office/powerpoint/2010/main" val="1245640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Global climate emergency- Journey to Net Zero by 2045</a:t>
            </a:r>
            <a:endParaRPr lang="en-GB" dirty="0"/>
          </a:p>
        </p:txBody>
      </p:sp>
      <p:pic>
        <p:nvPicPr>
          <p:cNvPr id="10" name="Picture 9"/>
          <p:cNvPicPr>
            <a:picLocks noChangeAspect="1"/>
          </p:cNvPicPr>
          <p:nvPr/>
        </p:nvPicPr>
        <p:blipFill>
          <a:blip r:embed="rId3"/>
          <a:stretch>
            <a:fillRect/>
          </a:stretch>
        </p:blipFill>
        <p:spPr>
          <a:xfrm>
            <a:off x="2526024" y="836712"/>
            <a:ext cx="4096488" cy="5349618"/>
          </a:xfrm>
          <a:prstGeom prst="rect">
            <a:avLst/>
          </a:prstGeom>
        </p:spPr>
      </p:pic>
    </p:spTree>
    <p:extLst>
      <p:ext uri="{BB962C8B-B14F-4D97-AF65-F5344CB8AC3E}">
        <p14:creationId xmlns:p14="http://schemas.microsoft.com/office/powerpoint/2010/main" val="2164473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46" dirty="0"/>
              <a:t>Developing a system view</a:t>
            </a: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6767" y="1369088"/>
            <a:ext cx="854529" cy="1071675"/>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6505" y="1381266"/>
            <a:ext cx="1575800" cy="67008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2095" y="3002142"/>
            <a:ext cx="1284620" cy="105536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513" y="4711983"/>
            <a:ext cx="1063504" cy="967603"/>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89718" y="4646681"/>
            <a:ext cx="949374" cy="1098205"/>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9512" y="3114184"/>
            <a:ext cx="1046318" cy="831289"/>
          </a:xfrm>
          <a:prstGeom prst="rect">
            <a:avLst/>
          </a:prstGeom>
        </p:spPr>
      </p:pic>
      <p:sp>
        <p:nvSpPr>
          <p:cNvPr id="14" name="TextBox 13"/>
          <p:cNvSpPr txBox="1"/>
          <p:nvPr/>
        </p:nvSpPr>
        <p:spPr>
          <a:xfrm>
            <a:off x="6006715" y="3146296"/>
            <a:ext cx="3184968" cy="653320"/>
          </a:xfrm>
          <a:prstGeom prst="rect">
            <a:avLst/>
          </a:prstGeom>
          <a:noFill/>
        </p:spPr>
        <p:txBody>
          <a:bodyPr wrap="square" lIns="84390" tIns="42196" rIns="84390" bIns="42196" rtlCol="0">
            <a:spAutoFit/>
          </a:bodyPr>
          <a:lstStyle/>
          <a:p>
            <a:pPr algn="l"/>
            <a:r>
              <a:rPr lang="en-GB" sz="1846" dirty="0">
                <a:latin typeface="+mj-lt"/>
              </a:rPr>
              <a:t>Innovative local </a:t>
            </a:r>
          </a:p>
          <a:p>
            <a:pPr algn="l"/>
            <a:r>
              <a:rPr lang="en-GB" sz="1846" dirty="0">
                <a:latin typeface="+mj-lt"/>
              </a:rPr>
              <a:t>energy systems</a:t>
            </a:r>
          </a:p>
        </p:txBody>
      </p:sp>
      <p:sp>
        <p:nvSpPr>
          <p:cNvPr id="15" name="TextBox 14"/>
          <p:cNvSpPr txBox="1"/>
          <p:nvPr/>
        </p:nvSpPr>
        <p:spPr>
          <a:xfrm>
            <a:off x="1331640" y="3146297"/>
            <a:ext cx="3184968" cy="653320"/>
          </a:xfrm>
          <a:prstGeom prst="rect">
            <a:avLst/>
          </a:prstGeom>
          <a:noFill/>
        </p:spPr>
        <p:txBody>
          <a:bodyPr wrap="square" lIns="84390" tIns="42196" rIns="84390" bIns="42196" rtlCol="0">
            <a:spAutoFit/>
          </a:bodyPr>
          <a:lstStyle/>
          <a:p>
            <a:pPr algn="l"/>
            <a:r>
              <a:rPr lang="en-GB" sz="1846" dirty="0">
                <a:latin typeface="+mj-lt"/>
              </a:rPr>
              <a:t>System security and flexibility</a:t>
            </a:r>
          </a:p>
        </p:txBody>
      </p:sp>
      <p:sp>
        <p:nvSpPr>
          <p:cNvPr id="16" name="TextBox 15"/>
          <p:cNvSpPr txBox="1"/>
          <p:nvPr/>
        </p:nvSpPr>
        <p:spPr>
          <a:xfrm>
            <a:off x="1331640" y="4812253"/>
            <a:ext cx="3184968" cy="653320"/>
          </a:xfrm>
          <a:prstGeom prst="rect">
            <a:avLst/>
          </a:prstGeom>
          <a:noFill/>
        </p:spPr>
        <p:txBody>
          <a:bodyPr wrap="square" lIns="84390" tIns="42196" rIns="84390" bIns="42196" rtlCol="0">
            <a:spAutoFit/>
          </a:bodyPr>
          <a:lstStyle/>
          <a:p>
            <a:pPr algn="l"/>
            <a:r>
              <a:rPr lang="en-GB" sz="1846" dirty="0">
                <a:latin typeface="+mj-lt"/>
              </a:rPr>
              <a:t>Renewable and low carbon solutions</a:t>
            </a:r>
          </a:p>
        </p:txBody>
      </p:sp>
      <p:sp>
        <p:nvSpPr>
          <p:cNvPr id="17" name="TextBox 16"/>
          <p:cNvSpPr txBox="1"/>
          <p:nvPr/>
        </p:nvSpPr>
        <p:spPr>
          <a:xfrm>
            <a:off x="6247403" y="1503242"/>
            <a:ext cx="3184968" cy="369268"/>
          </a:xfrm>
          <a:prstGeom prst="rect">
            <a:avLst/>
          </a:prstGeom>
          <a:noFill/>
        </p:spPr>
        <p:txBody>
          <a:bodyPr wrap="square" lIns="84390" tIns="42196" rIns="84390" bIns="42196" rtlCol="0">
            <a:spAutoFit/>
          </a:bodyPr>
          <a:lstStyle/>
          <a:p>
            <a:pPr algn="l"/>
            <a:r>
              <a:rPr lang="en-GB" sz="1846" dirty="0">
                <a:latin typeface="+mj-lt"/>
              </a:rPr>
              <a:t>Energy efficiency</a:t>
            </a:r>
          </a:p>
        </p:txBody>
      </p:sp>
      <p:sp>
        <p:nvSpPr>
          <p:cNvPr id="18" name="TextBox 17"/>
          <p:cNvSpPr txBox="1"/>
          <p:nvPr/>
        </p:nvSpPr>
        <p:spPr>
          <a:xfrm>
            <a:off x="1243016" y="1332782"/>
            <a:ext cx="3184968" cy="653320"/>
          </a:xfrm>
          <a:prstGeom prst="rect">
            <a:avLst/>
          </a:prstGeom>
          <a:noFill/>
        </p:spPr>
        <p:txBody>
          <a:bodyPr wrap="square" lIns="84390" tIns="42196" rIns="84390" bIns="42196" rtlCol="0">
            <a:spAutoFit/>
          </a:bodyPr>
          <a:lstStyle/>
          <a:p>
            <a:pPr algn="l"/>
            <a:r>
              <a:rPr lang="en-GB" sz="1846" dirty="0">
                <a:latin typeface="+mj-lt"/>
              </a:rPr>
              <a:t>Consumer engagement and protection</a:t>
            </a:r>
          </a:p>
        </p:txBody>
      </p:sp>
      <p:sp>
        <p:nvSpPr>
          <p:cNvPr id="19" name="TextBox 18"/>
          <p:cNvSpPr txBox="1"/>
          <p:nvPr/>
        </p:nvSpPr>
        <p:spPr>
          <a:xfrm>
            <a:off x="6006715" y="4812254"/>
            <a:ext cx="3184968" cy="653320"/>
          </a:xfrm>
          <a:prstGeom prst="rect">
            <a:avLst/>
          </a:prstGeom>
          <a:noFill/>
        </p:spPr>
        <p:txBody>
          <a:bodyPr wrap="square" lIns="84390" tIns="42196" rIns="84390" bIns="42196" rtlCol="0">
            <a:spAutoFit/>
          </a:bodyPr>
          <a:lstStyle/>
          <a:p>
            <a:pPr algn="l"/>
            <a:r>
              <a:rPr lang="en-GB" sz="1846" dirty="0">
                <a:latin typeface="+mj-lt"/>
              </a:rPr>
              <a:t>Oil and gas industry strengths</a:t>
            </a:r>
          </a:p>
        </p:txBody>
      </p:sp>
      <p:sp>
        <p:nvSpPr>
          <p:cNvPr id="20" name="TextBox 19"/>
          <p:cNvSpPr txBox="1"/>
          <p:nvPr/>
        </p:nvSpPr>
        <p:spPr>
          <a:xfrm>
            <a:off x="281297" y="880414"/>
            <a:ext cx="5158973" cy="355162"/>
          </a:xfrm>
          <a:prstGeom prst="rect">
            <a:avLst/>
          </a:prstGeom>
          <a:noFill/>
        </p:spPr>
        <p:txBody>
          <a:bodyPr wrap="none" lIns="84390" tIns="42196" rIns="84390" bIns="42196" rtlCol="0">
            <a:spAutoFit/>
          </a:bodyPr>
          <a:lstStyle/>
          <a:p>
            <a:pPr algn="l"/>
            <a:r>
              <a:rPr lang="en-GB" sz="1754" b="1" dirty="0"/>
              <a:t>Scottish Energy Strategy -  Six energy priorities</a:t>
            </a:r>
          </a:p>
        </p:txBody>
      </p:sp>
      <p:cxnSp>
        <p:nvCxnSpPr>
          <p:cNvPr id="21" name="Straight Connector 20"/>
          <p:cNvCxnSpPr/>
          <p:nvPr/>
        </p:nvCxnSpPr>
        <p:spPr bwMode="auto">
          <a:xfrm>
            <a:off x="251521" y="1235526"/>
            <a:ext cx="8640960" cy="0"/>
          </a:xfrm>
          <a:prstGeom prst="line">
            <a:avLst/>
          </a:prstGeom>
          <a:solidFill>
            <a:srgbClr val="CCECFF">
              <a:alpha val="10001"/>
            </a:srgbClr>
          </a:solidFill>
          <a:ln w="9525" cap="flat" cmpd="sng" algn="ctr">
            <a:solidFill>
              <a:schemeClr val="bg1">
                <a:lumMod val="75000"/>
              </a:schemeClr>
            </a:solidFill>
            <a:prstDash val="solid"/>
            <a:round/>
            <a:headEnd type="none" w="med" len="med"/>
            <a:tailEnd type="none" w="med" len="med"/>
          </a:ln>
          <a:effectLst/>
        </p:spPr>
      </p:cxnSp>
    </p:spTree>
    <p:extLst>
      <p:ext uri="{BB962C8B-B14F-4D97-AF65-F5344CB8AC3E}">
        <p14:creationId xmlns:p14="http://schemas.microsoft.com/office/powerpoint/2010/main" val="3934797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Local Energy Transition</a:t>
            </a:r>
            <a:endParaRPr lang="en-GB" dirty="0"/>
          </a:p>
        </p:txBody>
      </p:sp>
      <p:pic>
        <p:nvPicPr>
          <p:cNvPr id="6" name="Content Placeholder 5"/>
          <p:cNvPicPr>
            <a:picLocks noGrp="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27852" y="808051"/>
            <a:ext cx="2917908" cy="5242383"/>
          </a:xfrm>
          <a:prstGeom prst="rect">
            <a:avLst/>
          </a:prstGeo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303002" y="850913"/>
            <a:ext cx="2917908" cy="5242383"/>
          </a:xfrm>
          <a:prstGeom prst="rect">
            <a:avLst/>
          </a:prstGeom>
        </p:spPr>
      </p:pic>
    </p:spTree>
    <p:extLst>
      <p:ext uri="{BB962C8B-B14F-4D97-AF65-F5344CB8AC3E}">
        <p14:creationId xmlns:p14="http://schemas.microsoft.com/office/powerpoint/2010/main" val="357714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Community and Locally Owned Renewables in Scotland: 2018</a:t>
            </a:r>
            <a:endParaRPr lang="en-GB" dirty="0"/>
          </a:p>
        </p:txBody>
      </p:sp>
      <p:sp>
        <p:nvSpPr>
          <p:cNvPr id="5" name="TextBox 4"/>
          <p:cNvSpPr txBox="1"/>
          <p:nvPr/>
        </p:nvSpPr>
        <p:spPr>
          <a:xfrm>
            <a:off x="251522" y="903181"/>
            <a:ext cx="5502016" cy="355162"/>
          </a:xfrm>
          <a:prstGeom prst="rect">
            <a:avLst/>
          </a:prstGeom>
          <a:noFill/>
        </p:spPr>
        <p:txBody>
          <a:bodyPr wrap="none" lIns="84390" tIns="42196" rIns="84390" bIns="42196" rtlCol="0">
            <a:spAutoFit/>
          </a:bodyPr>
          <a:lstStyle/>
          <a:p>
            <a:pPr algn="l"/>
            <a:r>
              <a:rPr lang="en-GB" sz="1754" b="1" dirty="0"/>
              <a:t>Community and locally owned renewables, 2018</a:t>
            </a:r>
          </a:p>
        </p:txBody>
      </p:sp>
      <p:cxnSp>
        <p:nvCxnSpPr>
          <p:cNvPr id="8" name="Straight Connector 7"/>
          <p:cNvCxnSpPr/>
          <p:nvPr/>
        </p:nvCxnSpPr>
        <p:spPr bwMode="auto">
          <a:xfrm>
            <a:off x="251521" y="1235526"/>
            <a:ext cx="8640960" cy="0"/>
          </a:xfrm>
          <a:prstGeom prst="line">
            <a:avLst/>
          </a:prstGeom>
          <a:solidFill>
            <a:srgbClr val="CCECFF">
              <a:alpha val="10001"/>
            </a:srgbClr>
          </a:solidFill>
          <a:ln w="9525" cap="flat" cmpd="sng" algn="ctr">
            <a:solidFill>
              <a:schemeClr val="bg1">
                <a:lumMod val="75000"/>
              </a:schemeClr>
            </a:solidFill>
            <a:prstDash val="solid"/>
            <a:round/>
            <a:headEnd type="none" w="med" len="med"/>
            <a:tailEnd type="none" w="med" len="med"/>
          </a:ln>
          <a:effectLst/>
        </p:spPr>
      </p:cxnSp>
      <p:sp>
        <p:nvSpPr>
          <p:cNvPr id="12" name="TextBox 11"/>
          <p:cNvSpPr txBox="1"/>
          <p:nvPr/>
        </p:nvSpPr>
        <p:spPr>
          <a:xfrm>
            <a:off x="6765475" y="1403659"/>
            <a:ext cx="1927598" cy="6449779"/>
          </a:xfrm>
          <a:prstGeom prst="rect">
            <a:avLst/>
          </a:prstGeom>
          <a:noFill/>
        </p:spPr>
        <p:txBody>
          <a:bodyPr wrap="square" lIns="84390" tIns="42196" rIns="84390" bIns="42196" rtlCol="0">
            <a:spAutoFit/>
          </a:bodyPr>
          <a:lstStyle/>
          <a:p>
            <a:pPr algn="l"/>
            <a:r>
              <a:rPr lang="en-GB" sz="1477" b="1" dirty="0"/>
              <a:t>Capacity of community and locally owned renewables has more than tripled to </a:t>
            </a:r>
            <a:r>
              <a:rPr lang="en-GB" sz="1477" b="1" dirty="0" err="1"/>
              <a:t>697MW</a:t>
            </a:r>
            <a:r>
              <a:rPr lang="en-GB" sz="1477" b="1" dirty="0"/>
              <a:t> in the last six years…</a:t>
            </a:r>
          </a:p>
          <a:p>
            <a:pPr algn="l"/>
            <a:endParaRPr lang="en-GB" sz="1477" b="1" dirty="0"/>
          </a:p>
          <a:p>
            <a:pPr algn="l"/>
            <a:endParaRPr lang="en-GB" sz="1477" b="1" dirty="0"/>
          </a:p>
          <a:p>
            <a:pPr algn="l"/>
            <a:endParaRPr lang="en-GB" sz="1477" b="1" dirty="0"/>
          </a:p>
          <a:p>
            <a:pPr algn="l"/>
            <a:endParaRPr lang="en-GB" sz="1477" b="1" dirty="0"/>
          </a:p>
          <a:p>
            <a:pPr algn="l"/>
            <a:endParaRPr lang="en-GB" sz="1477" b="1" dirty="0"/>
          </a:p>
          <a:p>
            <a:pPr algn="l"/>
            <a:endParaRPr lang="en-GB" sz="1477" b="1" dirty="0"/>
          </a:p>
          <a:p>
            <a:pPr algn="l"/>
            <a:endParaRPr lang="en-GB" sz="1477" b="1" dirty="0"/>
          </a:p>
          <a:p>
            <a:pPr algn="l"/>
            <a:endParaRPr lang="en-GB" sz="1477" b="1" dirty="0"/>
          </a:p>
          <a:p>
            <a:pPr algn="l"/>
            <a:r>
              <a:rPr lang="en-GB" sz="1477" b="1" dirty="0"/>
              <a:t>…and there’s approximately </a:t>
            </a:r>
            <a:r>
              <a:rPr lang="en-GB" sz="1477" b="1" dirty="0" err="1"/>
              <a:t>882MW’s</a:t>
            </a:r>
            <a:r>
              <a:rPr lang="en-GB" sz="1477" b="1" dirty="0"/>
              <a:t> worth of projects in the pipeline</a:t>
            </a:r>
          </a:p>
          <a:p>
            <a:pPr algn="l"/>
            <a:endParaRPr lang="en-GB" sz="1477" b="1" dirty="0"/>
          </a:p>
          <a:p>
            <a:pPr algn="l"/>
            <a:endParaRPr lang="en-GB" sz="1477" b="1" dirty="0"/>
          </a:p>
          <a:p>
            <a:pPr algn="l"/>
            <a:endParaRPr lang="en-GB" sz="1477" b="1" dirty="0"/>
          </a:p>
          <a:p>
            <a:pPr algn="l"/>
            <a:endParaRPr lang="en-GB" sz="1477" b="1" dirty="0"/>
          </a:p>
          <a:p>
            <a:pPr algn="l"/>
            <a:endParaRPr lang="en-GB" sz="1477" b="1" dirty="0"/>
          </a:p>
          <a:p>
            <a:pPr algn="l"/>
            <a:endParaRPr lang="en-GB" sz="1477" b="1" dirty="0"/>
          </a:p>
          <a:p>
            <a:pPr algn="l"/>
            <a:endParaRPr lang="en-GB" sz="1477" b="1" dirty="0"/>
          </a:p>
          <a:p>
            <a:pPr algn="l"/>
            <a:endParaRPr lang="en-GB" sz="1477" b="1" dirty="0"/>
          </a:p>
        </p:txBody>
      </p:sp>
      <p:graphicFrame>
        <p:nvGraphicFramePr>
          <p:cNvPr id="11" name="Chart 10"/>
          <p:cNvGraphicFramePr>
            <a:graphicFrameLocks/>
          </p:cNvGraphicFramePr>
          <p:nvPr>
            <p:extLst/>
          </p:nvPr>
        </p:nvGraphicFramePr>
        <p:xfrm>
          <a:off x="916209" y="1598167"/>
          <a:ext cx="5649858" cy="349255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rot="16200000" flipH="1">
            <a:off x="58679" y="2193338"/>
            <a:ext cx="1346670" cy="482889"/>
          </a:xfrm>
          <a:prstGeom prst="rect">
            <a:avLst/>
          </a:prstGeom>
          <a:noFill/>
        </p:spPr>
        <p:txBody>
          <a:bodyPr wrap="square" lIns="84390" tIns="42196" rIns="84390" bIns="42196" rtlCol="0">
            <a:spAutoFit/>
          </a:bodyPr>
          <a:lstStyle/>
          <a:p>
            <a:pPr algn="l"/>
            <a:r>
              <a:rPr lang="en-GB" sz="1292" b="1" dirty="0"/>
              <a:t>Capacity (MW)</a:t>
            </a:r>
          </a:p>
        </p:txBody>
      </p:sp>
    </p:spTree>
    <p:extLst>
      <p:ext uri="{BB962C8B-B14F-4D97-AF65-F5344CB8AC3E}">
        <p14:creationId xmlns:p14="http://schemas.microsoft.com/office/powerpoint/2010/main" val="2854232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CARES support for local energy covers local ownership and/ or community involvement: </a:t>
            </a:r>
            <a:endParaRPr lang="en-GB" dirty="0"/>
          </a:p>
        </p:txBody>
      </p:sp>
      <p:graphicFrame>
        <p:nvGraphicFramePr>
          <p:cNvPr id="5" name="Content Placeholder 3"/>
          <p:cNvGraphicFramePr>
            <a:graphicFrameLocks noGrp="1"/>
          </p:cNvGraphicFramePr>
          <p:nvPr>
            <p:ph sz="half" idx="1"/>
            <p:extLst>
              <p:ext uri="{D42A27DB-BD31-4B8C-83A1-F6EECF244321}">
                <p14:modId xmlns:p14="http://schemas.microsoft.com/office/powerpoint/2010/main" val="43852116"/>
              </p:ext>
            </p:extLst>
          </p:nvPr>
        </p:nvGraphicFramePr>
        <p:xfrm>
          <a:off x="254000" y="765175"/>
          <a:ext cx="4265613" cy="5616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p:cNvSpPr>
            <a:spLocks noGrp="1"/>
          </p:cNvSpPr>
          <p:nvPr>
            <p:ph sz="half" idx="2"/>
          </p:nvPr>
        </p:nvSpPr>
        <p:spPr>
          <a:xfrm>
            <a:off x="4584271" y="2420888"/>
            <a:ext cx="4265839" cy="3023638"/>
          </a:xfrm>
        </p:spPr>
        <p:txBody>
          <a:bodyPr/>
          <a:lstStyle/>
          <a:p>
            <a:r>
              <a:rPr lang="en-GB" b="1" dirty="0" smtClean="0"/>
              <a:t>£</a:t>
            </a:r>
            <a:r>
              <a:rPr lang="en-GB" b="1" dirty="0" err="1" smtClean="0"/>
              <a:t>5m</a:t>
            </a:r>
            <a:r>
              <a:rPr lang="en-GB" b="1" dirty="0" smtClean="0"/>
              <a:t> through CARES in 2019/20</a:t>
            </a:r>
          </a:p>
          <a:p>
            <a:pPr marL="0" indent="0">
              <a:buNone/>
            </a:pPr>
            <a:endParaRPr lang="en-GB" b="1" dirty="0" smtClean="0"/>
          </a:p>
          <a:p>
            <a:r>
              <a:rPr lang="en-GB" b="1" dirty="0" smtClean="0"/>
              <a:t>Energy Investment Fund provides £</a:t>
            </a:r>
            <a:r>
              <a:rPr lang="en-GB" b="1" dirty="0" err="1" smtClean="0"/>
              <a:t>20m</a:t>
            </a:r>
            <a:r>
              <a:rPr lang="en-GB" b="1" dirty="0" smtClean="0"/>
              <a:t> in 2019/20</a:t>
            </a:r>
            <a:endParaRPr lang="en-GB" b="1" dirty="0"/>
          </a:p>
        </p:txBody>
      </p:sp>
    </p:spTree>
    <p:extLst>
      <p:ext uri="{BB962C8B-B14F-4D97-AF65-F5344CB8AC3E}">
        <p14:creationId xmlns:p14="http://schemas.microsoft.com/office/powerpoint/2010/main" val="3045939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			Other Forms of Assistance </a:t>
            </a:r>
            <a:endParaRPr lang="en-GB" dirty="0"/>
          </a:p>
        </p:txBody>
      </p:sp>
      <p:sp>
        <p:nvSpPr>
          <p:cNvPr id="6" name="Content Placeholder 5"/>
          <p:cNvSpPr>
            <a:spLocks noGrp="1"/>
          </p:cNvSpPr>
          <p:nvPr>
            <p:ph idx="1"/>
          </p:nvPr>
        </p:nvSpPr>
        <p:spPr/>
        <p:txBody>
          <a:bodyPr/>
          <a:lstStyle/>
          <a:p>
            <a:endParaRPr lang="en-GB" dirty="0" smtClean="0"/>
          </a:p>
          <a:p>
            <a:endParaRPr lang="en-GB" dirty="0"/>
          </a:p>
          <a:p>
            <a:pPr lvl="0"/>
            <a:r>
              <a:rPr lang="en-GB" sz="2100" b="1" dirty="0" smtClean="0"/>
              <a:t>Low Carbon Infrastructure Transition Programme</a:t>
            </a:r>
            <a:r>
              <a:rPr lang="en-GB" sz="2100" dirty="0" smtClean="0"/>
              <a:t> </a:t>
            </a:r>
            <a:r>
              <a:rPr lang="en-GB" sz="2100" dirty="0"/>
              <a:t>– </a:t>
            </a:r>
            <a:r>
              <a:rPr lang="en-GB" sz="2100" dirty="0" smtClean="0"/>
              <a:t>match funded  by EU Structural Funds aimed at providing </a:t>
            </a:r>
            <a:r>
              <a:rPr lang="en-GB" sz="2100" dirty="0"/>
              <a:t>support to make low carbon projects commercial investor ready.</a:t>
            </a:r>
          </a:p>
          <a:p>
            <a:pPr lvl="0"/>
            <a:endParaRPr lang="en-GB" sz="2100" b="1" dirty="0" smtClean="0"/>
          </a:p>
          <a:p>
            <a:pPr lvl="0"/>
            <a:r>
              <a:rPr lang="en-GB" sz="2100" b="1" dirty="0" smtClean="0"/>
              <a:t>Energy Efficient Scotland </a:t>
            </a:r>
            <a:r>
              <a:rPr lang="en-GB" sz="2100" dirty="0"/>
              <a:t>-</a:t>
            </a:r>
            <a:r>
              <a:rPr lang="en-GB" sz="2100" b="1" dirty="0"/>
              <a:t> </a:t>
            </a:r>
            <a:r>
              <a:rPr lang="en-GB" sz="2100" dirty="0"/>
              <a:t>which aims to make Scotland’s buildings near-zero carbon</a:t>
            </a:r>
            <a:r>
              <a:rPr lang="en-GB" sz="2100" dirty="0" smtClean="0"/>
              <a:t>.</a:t>
            </a:r>
          </a:p>
          <a:p>
            <a:pPr lvl="0"/>
            <a:endParaRPr lang="en-GB" sz="2100" dirty="0"/>
          </a:p>
          <a:p>
            <a:r>
              <a:rPr lang="en-GB" sz="2100" b="1" dirty="0"/>
              <a:t>Scottish National Investment Bank </a:t>
            </a:r>
            <a:r>
              <a:rPr lang="en-GB" sz="2100" b="1" dirty="0" smtClean="0"/>
              <a:t> - </a:t>
            </a:r>
            <a:r>
              <a:rPr lang="en-GB" sz="2100" kern="1200" dirty="0" err="1"/>
              <a:t>SNIB</a:t>
            </a:r>
            <a:r>
              <a:rPr lang="en-GB" sz="2100" kern="1200" dirty="0"/>
              <a:t> to be operational during </a:t>
            </a:r>
            <a:r>
              <a:rPr lang="en-GB" sz="2100" kern="1200" dirty="0" err="1" smtClean="0"/>
              <a:t>2020.the</a:t>
            </a:r>
            <a:r>
              <a:rPr lang="en-GB" sz="2100" kern="1200" dirty="0" smtClean="0"/>
              <a:t> </a:t>
            </a:r>
            <a:r>
              <a:rPr lang="en-GB" sz="2100" kern="1200" dirty="0"/>
              <a:t>Bank’s primary mission will be the “transition to net zero”. Work to shape this is ongoing</a:t>
            </a:r>
            <a:endParaRPr lang="en-GB" sz="2100" dirty="0"/>
          </a:p>
        </p:txBody>
      </p:sp>
    </p:spTree>
    <p:extLst>
      <p:ext uri="{BB962C8B-B14F-4D97-AF65-F5344CB8AC3E}">
        <p14:creationId xmlns:p14="http://schemas.microsoft.com/office/powerpoint/2010/main" val="615803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carf.org.uk\Redirected$\lucie.sujanova\Downloads\background-carousel-5.jpg"/>
          <p:cNvPicPr>
            <a:picLocks noChangeAspect="1" noChangeArrowheads="1"/>
          </p:cNvPicPr>
          <p:nvPr/>
        </p:nvPicPr>
        <p:blipFill rotWithShape="1">
          <a:blip r:embed="rId3">
            <a:extLst>
              <a:ext uri="{28A0092B-C50C-407E-A947-70E740481C1C}">
                <a14:useLocalDpi xmlns:a14="http://schemas.microsoft.com/office/drawing/2010/main" val="0"/>
              </a:ext>
            </a:extLst>
          </a:blip>
          <a:srcRect t="16863" b="1704"/>
          <a:stretch/>
        </p:blipFill>
        <p:spPr bwMode="auto">
          <a:xfrm>
            <a:off x="0" y="-171400"/>
            <a:ext cx="9144000" cy="254738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475656" y="2658095"/>
            <a:ext cx="6336704" cy="3308603"/>
            <a:chOff x="675625" y="1052736"/>
            <a:chExt cx="7856815" cy="4496048"/>
          </a:xfrm>
        </p:grpSpPr>
        <p:graphicFrame>
          <p:nvGraphicFramePr>
            <p:cNvPr id="7" name="Diagram 6"/>
            <p:cNvGraphicFramePr/>
            <p:nvPr>
              <p:extLst/>
            </p:nvPr>
          </p:nvGraphicFramePr>
          <p:xfrm>
            <a:off x="1547664" y="1124744"/>
            <a:ext cx="6096000" cy="44240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Up Arrow 7"/>
            <p:cNvSpPr/>
            <p:nvPr/>
          </p:nvSpPr>
          <p:spPr>
            <a:xfrm>
              <a:off x="675625" y="1082222"/>
              <a:ext cx="720080" cy="4464496"/>
            </a:xfrm>
            <a:prstGeom prst="upArrow">
              <a:avLst/>
            </a:prstGeom>
            <a:solidFill>
              <a:srgbClr val="1FB32D">
                <a:alpha val="32000"/>
              </a:srgb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rot="5400000">
              <a:off x="-1017078" y="3236804"/>
              <a:ext cx="4149652" cy="411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8035"/>
                  </a:solidFill>
                  <a:effectLst/>
                  <a:uLnTx/>
                  <a:uFillTx/>
                  <a:latin typeface="Century Gothic" panose="020B0502020202020204" pitchFamily="34" charset="0"/>
                  <a:ea typeface="+mn-ea"/>
                  <a:cs typeface="+mn-cs"/>
                </a:rPr>
                <a:t>£100k/ MW	£5k/MW</a:t>
              </a:r>
            </a:p>
          </p:txBody>
        </p:sp>
        <p:sp>
          <p:nvSpPr>
            <p:cNvPr id="10" name="Up Arrow 9"/>
            <p:cNvSpPr/>
            <p:nvPr/>
          </p:nvSpPr>
          <p:spPr>
            <a:xfrm>
              <a:off x="7812360" y="1052736"/>
              <a:ext cx="720080" cy="4464496"/>
            </a:xfrm>
            <a:prstGeom prst="upArrow">
              <a:avLst/>
            </a:prstGeom>
            <a:solidFill>
              <a:srgbClr val="1FB32D">
                <a:alpha val="32000"/>
              </a:srgb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1469972" y="1124744"/>
              <a:ext cx="1862284" cy="200753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288035"/>
                  </a:solidFill>
                  <a:effectLst/>
                  <a:uLnTx/>
                  <a:uFillTx/>
                  <a:latin typeface="Century Gothic" panose="020B0502020202020204" pitchFamily="34" charset="0"/>
                  <a:ea typeface="+mn-ea"/>
                  <a:cs typeface="+mn-cs"/>
                </a:rPr>
                <a:t>Increasing/MW </a:t>
              </a:r>
              <a:r>
                <a:rPr kumimoji="0" lang="en-GB" sz="1800" b="0" i="1" u="none" strike="noStrike" kern="1200" cap="none" spc="0" normalizeH="0" baseline="0" noProof="0" dirty="0">
                  <a:ln>
                    <a:noFill/>
                  </a:ln>
                  <a:solidFill>
                    <a:srgbClr val="288035"/>
                  </a:solidFill>
                  <a:effectLst/>
                  <a:uLnTx/>
                  <a:uFillTx/>
                  <a:latin typeface="Century Gothic" panose="020B0502020202020204" pitchFamily="34" charset="0"/>
                  <a:ea typeface="+mn-ea"/>
                  <a:cs typeface="+mn-cs"/>
                </a:rPr>
                <a:t>financial return </a:t>
              </a:r>
              <a:r>
                <a:rPr kumimoji="0" lang="en-GB" sz="1800" b="1" i="0" u="none" strike="noStrike" kern="1200" cap="none" spc="0" normalizeH="0" baseline="0" noProof="0" dirty="0">
                  <a:ln>
                    <a:noFill/>
                  </a:ln>
                  <a:solidFill>
                    <a:srgbClr val="288035"/>
                  </a:solidFill>
                  <a:effectLst/>
                  <a:uLnTx/>
                  <a:uFillTx/>
                  <a:latin typeface="Century Gothic" panose="020B0502020202020204" pitchFamily="34" charset="0"/>
                  <a:ea typeface="+mn-ea"/>
                  <a:cs typeface="+mn-cs"/>
                </a:rPr>
                <a:t>to community</a:t>
              </a:r>
            </a:p>
          </p:txBody>
        </p:sp>
        <p:sp>
          <p:nvSpPr>
            <p:cNvPr id="12" name="TextBox 11"/>
            <p:cNvSpPr txBox="1"/>
            <p:nvPr/>
          </p:nvSpPr>
          <p:spPr>
            <a:xfrm>
              <a:off x="5853982" y="1102942"/>
              <a:ext cx="1970763" cy="163112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8035"/>
                  </a:solidFill>
                  <a:effectLst/>
                  <a:uLnTx/>
                  <a:uFillTx/>
                  <a:latin typeface="Century Gothic" panose="020B0502020202020204" pitchFamily="34" charset="0"/>
                  <a:ea typeface="+mn-ea"/>
                  <a:cs typeface="+mn-cs"/>
                </a:rPr>
                <a:t>Increasing community </a:t>
              </a:r>
              <a:r>
                <a:rPr kumimoji="0" lang="en-GB" sz="1800" b="0" i="1" u="none" strike="noStrike" kern="1200" cap="none" spc="0" normalizeH="0" baseline="0" noProof="0" dirty="0">
                  <a:ln>
                    <a:noFill/>
                  </a:ln>
                  <a:solidFill>
                    <a:srgbClr val="288035"/>
                  </a:solidFill>
                  <a:effectLst/>
                  <a:uLnTx/>
                  <a:uFillTx/>
                  <a:latin typeface="Century Gothic" panose="020B0502020202020204" pitchFamily="34" charset="0"/>
                  <a:ea typeface="+mn-ea"/>
                  <a:cs typeface="+mn-cs"/>
                </a:rPr>
                <a:t>risk</a:t>
              </a:r>
              <a:r>
                <a:rPr kumimoji="0" lang="en-GB" sz="1800" b="1" i="0" u="none" strike="noStrike" kern="1200" cap="none" spc="0" normalizeH="0" baseline="0" noProof="0" dirty="0">
                  <a:ln>
                    <a:noFill/>
                  </a:ln>
                  <a:solidFill>
                    <a:srgbClr val="288035"/>
                  </a:solidFill>
                  <a:effectLst/>
                  <a:uLnTx/>
                  <a:uFillTx/>
                  <a:latin typeface="Century Gothic" panose="020B0502020202020204" pitchFamily="34" charset="0"/>
                  <a:ea typeface="+mn-ea"/>
                  <a:cs typeface="+mn-cs"/>
                </a:rPr>
                <a:t> and </a:t>
              </a:r>
              <a:r>
                <a:rPr kumimoji="0" lang="en-GB" sz="1800" b="0" i="1" u="none" strike="noStrike" kern="1200" cap="none" spc="0" normalizeH="0" baseline="0" noProof="0" dirty="0">
                  <a:ln>
                    <a:noFill/>
                  </a:ln>
                  <a:solidFill>
                    <a:srgbClr val="288035"/>
                  </a:solidFill>
                  <a:effectLst/>
                  <a:uLnTx/>
                  <a:uFillTx/>
                  <a:latin typeface="Century Gothic" panose="020B0502020202020204" pitchFamily="34" charset="0"/>
                  <a:ea typeface="+mn-ea"/>
                  <a:cs typeface="+mn-cs"/>
                </a:rPr>
                <a:t>responsibility</a:t>
              </a:r>
            </a:p>
          </p:txBody>
        </p:sp>
      </p:grpSp>
    </p:spTree>
    <p:extLst>
      <p:ext uri="{BB962C8B-B14F-4D97-AF65-F5344CB8AC3E}">
        <p14:creationId xmlns:p14="http://schemas.microsoft.com/office/powerpoint/2010/main" val="48391364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Future of energy - All Energy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ECFF">
            <a:alpha val="10001"/>
          </a:srgbClr>
        </a:solidFill>
        <a:ln w="9525" cap="flat" cmpd="sng" algn="ctr">
          <a:solidFill>
            <a:srgbClr val="0033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279525" rtl="0" eaLnBrk="1" fontAlgn="base" latinLnBrk="0" hangingPunct="1">
          <a:lnSpc>
            <a:spcPct val="100000"/>
          </a:lnSpc>
          <a:spcBef>
            <a:spcPct val="0"/>
          </a:spcBef>
          <a:spcAft>
            <a:spcPct val="0"/>
          </a:spcAft>
          <a:buClrTx/>
          <a:buSzTx/>
          <a:buFontTx/>
          <a:buNone/>
          <a:tabLst/>
          <a:defRPr kumimoji="0" lang="en-GB" sz="1300" b="1" i="0" u="none" strike="noStrike" cap="none" normalizeH="0" baseline="0">
            <a:ln>
              <a:noFill/>
            </a:ln>
            <a:solidFill>
              <a:srgbClr val="003366"/>
            </a:solidFill>
            <a:effectLst/>
            <a:latin typeface="Arial" charset="0"/>
          </a:defRPr>
        </a:defPPr>
      </a:lstStyle>
    </a:spDef>
    <a:lnDef>
      <a:spPr bwMode="auto">
        <a:xfrm>
          <a:off x="0" y="0"/>
          <a:ext cx="1" cy="1"/>
        </a:xfrm>
        <a:custGeom>
          <a:avLst/>
          <a:gdLst/>
          <a:ahLst/>
          <a:cxnLst/>
          <a:rect l="0" t="0" r="0" b="0"/>
          <a:pathLst/>
        </a:custGeom>
        <a:solidFill>
          <a:srgbClr val="CCECFF">
            <a:alpha val="10001"/>
          </a:srgbClr>
        </a:solidFill>
        <a:ln w="9525" cap="flat" cmpd="sng" algn="ctr">
          <a:solidFill>
            <a:srgbClr val="0033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279525" rtl="0" eaLnBrk="1" fontAlgn="base" latinLnBrk="0" hangingPunct="1">
          <a:lnSpc>
            <a:spcPct val="100000"/>
          </a:lnSpc>
          <a:spcBef>
            <a:spcPct val="0"/>
          </a:spcBef>
          <a:spcAft>
            <a:spcPct val="0"/>
          </a:spcAft>
          <a:buClrTx/>
          <a:buSzTx/>
          <a:buFontTx/>
          <a:buNone/>
          <a:tabLst/>
          <a:defRPr kumimoji="0" lang="en-GB" sz="1300" b="1" i="0" u="none" strike="noStrike" cap="none" normalizeH="0" baseline="0">
            <a:ln>
              <a:noFill/>
            </a:ln>
            <a:solidFill>
              <a:srgbClr val="003366"/>
            </a:solidFill>
            <a:effectLst/>
            <a:latin typeface="Arial" charset="0"/>
          </a:defRPr>
        </a:defPPr>
      </a:lstStyle>
    </a:lnDef>
    <a:txDef>
      <a:spPr>
        <a:noFill/>
      </a:spPr>
      <a:bodyPr wrap="none" lIns="91423" tIns="45712" rIns="91423" bIns="45712" rtlCol="0">
        <a:spAutoFit/>
      </a:bodyPr>
      <a:lstStyle>
        <a:defPPr algn="l">
          <a:defRPr sz="1900" b="1" dirty="0" smtClean="0">
            <a:solidFill>
              <a:schemeClr val="tx1"/>
            </a:solidFill>
          </a:defRPr>
        </a:defPPr>
      </a:lstStyle>
    </a:tx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1788</Words>
  <Application>Microsoft Office PowerPoint</Application>
  <PresentationFormat>Bildschirmpräsentation (4:3)</PresentationFormat>
  <Paragraphs>193</Paragraphs>
  <Slides>14</Slides>
  <Notes>14</Notes>
  <HiddenSlides>0</HiddenSlides>
  <MMClips>0</MMClips>
  <ScaleCrop>false</ScaleCrop>
  <HeadingPairs>
    <vt:vector size="4" baseType="variant">
      <vt:variant>
        <vt:lpstr>Design</vt:lpstr>
      </vt:variant>
      <vt:variant>
        <vt:i4>1</vt:i4>
      </vt:variant>
      <vt:variant>
        <vt:lpstr>Folientitel</vt:lpstr>
      </vt:variant>
      <vt:variant>
        <vt:i4>14</vt:i4>
      </vt:variant>
    </vt:vector>
  </HeadingPairs>
  <TitlesOfParts>
    <vt:vector size="15" baseType="lpstr">
      <vt:lpstr>1_Future of energy - All Energy presentation</vt:lpstr>
      <vt:lpstr>PowerPoint-Präsentation</vt:lpstr>
      <vt:lpstr>  Local Energy Systems, Community Energy and the Low Carbon Transition  Craig Egner European Energy Adviser Scottish Government     </vt:lpstr>
      <vt:lpstr>Global climate emergency- Journey to Net Zero by 2045</vt:lpstr>
      <vt:lpstr>Developing a system view</vt:lpstr>
      <vt:lpstr>Local Energy Transition</vt:lpstr>
      <vt:lpstr>Community and Locally Owned Renewables in Scotland: 2018</vt:lpstr>
      <vt:lpstr>CARES support for local energy covers local ownership and/ or community involvement: </vt:lpstr>
      <vt:lpstr>   Other Forms of Assistance </vt:lpstr>
      <vt:lpstr>PowerPoint-Präsentation</vt:lpstr>
      <vt:lpstr>Stewart Energy –  Lesmahagow Development Trust 25%share</vt:lpstr>
      <vt:lpstr>PowerPoint-Präsentation</vt:lpstr>
      <vt:lpstr>Map of community owned projects</vt:lpstr>
      <vt:lpstr>The Future: Local Energy Systems Framework</vt:lpstr>
      <vt:lpstr>       Thanks for Listening!                 Scottish Government EU Office           craig.egner@gov.scot        @craigegner1       </vt:lpstr>
    </vt:vector>
  </TitlesOfParts>
  <Company>Scottish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 Carbon Infrastructure Transition Programme  Innovative Local Energy Systems  Invitation for Funding Workshop</dc:title>
  <dc:creator>u207009</dc:creator>
  <cp:lastModifiedBy>McGovern</cp:lastModifiedBy>
  <cp:revision>107</cp:revision>
  <cp:lastPrinted>2019-09-17T09:09:01Z</cp:lastPrinted>
  <dcterms:created xsi:type="dcterms:W3CDTF">2017-04-12T07:55:47Z</dcterms:created>
  <dcterms:modified xsi:type="dcterms:W3CDTF">2019-09-18T05:50:45Z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A17427296</vt:lpwstr>
  </property>
  <property fmtid="{D5CDD505-2E9C-101B-9397-08002B2CF9AE}" pid="4" name="Objective-Title">
    <vt:lpwstr>LCITP - ILES - Workshop Series - Slidepack - May-June 2017</vt:lpwstr>
  </property>
  <property fmtid="{D5CDD505-2E9C-101B-9397-08002B2CF9AE}" pid="5" name="Objective-Comment">
    <vt:lpwstr>
    </vt:lpwstr>
  </property>
  <property fmtid="{D5CDD505-2E9C-101B-9397-08002B2CF9AE}" pid="6" name="Objective-CreationStamp">
    <vt:filetime>2017-04-12T09:03:27Z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vt:lpwstr>
  </property>
  <property fmtid="{D5CDD505-2E9C-101B-9397-08002B2CF9AE}" pid="10" name="Objective-ModificationStamp">
    <vt:filetime>2017-04-12T09:03:28Z</vt:filetime>
  </property>
  <property fmtid="{D5CDD505-2E9C-101B-9397-08002B2CF9AE}" pid="11" name="Objective-Owner">
    <vt:lpwstr>Stewart, Carole C (U207352)</vt:lpwstr>
  </property>
  <property fmtid="{D5CDD505-2E9C-101B-9397-08002B2CF9AE}" pid="12" name="Objective-Path">
    <vt:lpwstr>Objective Global Folder:SG File Plan:Business and industry:Energy and fuel:Energy conservation:Advice and policy: Energy conservation:Low Carbon Economy: Advice and Policy: Low Carbon Infrastructure Transition Programme: Local Energy Opportunities (LEO): </vt:lpwstr>
  </property>
  <property fmtid="{D5CDD505-2E9C-101B-9397-08002B2CF9AE}" pid="13" name="Objective-Parent">
    <vt:lpwstr>Low Carbon Economy: Advice and Policy: Low Carbon Infrastructure Transition Programme: Local Energy Opportunities (LEO): ADMINISTRATION: 2017</vt:lpwstr>
  </property>
  <property fmtid="{D5CDD505-2E9C-101B-9397-08002B2CF9AE}" pid="14" name="Objective-State">
    <vt:lpwstr>Being Drafted</vt:lpwstr>
  </property>
  <property fmtid="{D5CDD505-2E9C-101B-9397-08002B2CF9AE}" pid="15" name="Objective-Version">
    <vt:lpwstr>0.1</vt:lpwstr>
  </property>
  <property fmtid="{D5CDD505-2E9C-101B-9397-08002B2CF9AE}" pid="16" name="Objective-VersionNumber">
    <vt:i4>1</vt:i4>
  </property>
  <property fmtid="{D5CDD505-2E9C-101B-9397-08002B2CF9AE}" pid="17" name="Objective-VersionComment">
    <vt:lpwstr>First version</vt:lpwstr>
  </property>
  <property fmtid="{D5CDD505-2E9C-101B-9397-08002B2CF9AE}" pid="18" name="Objective-FileNumber">
    <vt:lpwstr>
    </vt:lpwstr>
  </property>
  <property fmtid="{D5CDD505-2E9C-101B-9397-08002B2CF9AE}" pid="19" name="Objective-Classification">
    <vt:lpwstr>[Inherited - OFFICIAL-SENSITIVE-COMMERCIAL]</vt:lpwstr>
  </property>
  <property fmtid="{D5CDD505-2E9C-101B-9397-08002B2CF9AE}" pid="20" name="Objective-Caveats">
    <vt:lpwstr>
    </vt:lpwstr>
  </property>
  <property fmtid="{D5CDD505-2E9C-101B-9397-08002B2CF9AE}" pid="21" name="Objective-Date of Original [system]">
    <vt:lpwstr>
    </vt:lpwstr>
  </property>
  <property fmtid="{D5CDD505-2E9C-101B-9397-08002B2CF9AE}" pid="22" name="Objective-Date Received [system]">
    <vt:lpwstr>
    </vt:lpwstr>
  </property>
  <property fmtid="{D5CDD505-2E9C-101B-9397-08002B2CF9AE}" pid="23" name="Objective-SG Web Publication - Category [system]">
    <vt:lpwstr>
    </vt:lpwstr>
  </property>
  <property fmtid="{D5CDD505-2E9C-101B-9397-08002B2CF9AE}" pid="24" name="Objective-SG Web Publication - Category 2 Classification [system]">
    <vt:lpwstr>
    </vt:lpwstr>
  </property>
</Properties>
</file>